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63" r:id="rId2"/>
    <p:sldId id="257" r:id="rId3"/>
    <p:sldId id="282" r:id="rId4"/>
    <p:sldId id="283" r:id="rId5"/>
    <p:sldId id="293" r:id="rId6"/>
    <p:sldId id="294" r:id="rId7"/>
    <p:sldId id="296" r:id="rId8"/>
    <p:sldId id="295" r:id="rId9"/>
    <p:sldId id="260" r:id="rId10"/>
    <p:sldId id="281" r:id="rId11"/>
    <p:sldId id="261" r:id="rId12"/>
    <p:sldId id="286" r:id="rId13"/>
    <p:sldId id="287" r:id="rId14"/>
    <p:sldId id="288" r:id="rId15"/>
    <p:sldId id="265" r:id="rId16"/>
    <p:sldId id="289" r:id="rId17"/>
    <p:sldId id="267" r:id="rId18"/>
    <p:sldId id="290" r:id="rId19"/>
    <p:sldId id="268" r:id="rId20"/>
    <p:sldId id="291" r:id="rId21"/>
    <p:sldId id="269" r:id="rId22"/>
    <p:sldId id="292" r:id="rId23"/>
    <p:sldId id="270" r:id="rId24"/>
    <p:sldId id="285" r:id="rId25"/>
    <p:sldId id="278" r:id="rId26"/>
    <p:sldId id="271" r:id="rId27"/>
    <p:sldId id="29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6416" autoAdjust="0"/>
  </p:normalViewPr>
  <p:slideViewPr>
    <p:cSldViewPr>
      <p:cViewPr varScale="1">
        <p:scale>
          <a:sx n="70" d="100"/>
          <a:sy n="70" d="100"/>
        </p:scale>
        <p:origin x="1350" y="72"/>
      </p:cViewPr>
      <p:guideLst>
        <p:guide orient="horz" pos="2160"/>
        <p:guide pos="2880"/>
      </p:guideLst>
    </p:cSldViewPr>
  </p:slideViewPr>
  <p:outlineViewPr>
    <p:cViewPr>
      <p:scale>
        <a:sx n="33" d="100"/>
        <a:sy n="33" d="100"/>
      </p:scale>
      <p:origin x="0" y="324"/>
    </p:cViewPr>
  </p:outlineViewPr>
  <p:notesTextViewPr>
    <p:cViewPr>
      <p:scale>
        <a:sx n="100" d="100"/>
        <a:sy n="100" d="100"/>
      </p:scale>
      <p:origin x="0" y="0"/>
    </p:cViewPr>
  </p:notesTextViewPr>
  <p:sorterViewPr>
    <p:cViewPr>
      <p:scale>
        <a:sx n="66" d="100"/>
        <a:sy n="66" d="100"/>
      </p:scale>
      <p:origin x="0" y="-29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78D191-D3E7-4B92-975A-EE17BD7315C4}" type="datetimeFigureOut">
              <a:rPr lang="en-US" smtClean="0"/>
              <a:pPr/>
              <a:t>1/26/2014</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B3A893-782A-44BE-AAF3-1AE628C822F4}" type="slidenum">
              <a:rPr lang="en-IN" smtClean="0"/>
              <a:pPr/>
              <a:t>‹#›</a:t>
            </a:fld>
            <a:endParaRPr lang="en-IN" dirty="0"/>
          </a:p>
        </p:txBody>
      </p:sp>
    </p:spTree>
    <p:extLst>
      <p:ext uri="{BB962C8B-B14F-4D97-AF65-F5344CB8AC3E}">
        <p14:creationId xmlns:p14="http://schemas.microsoft.com/office/powerpoint/2010/main" val="286771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6B3A893-782A-44BE-AAF3-1AE628C822F4}" type="slidenum">
              <a:rPr lang="en-IN" smtClean="0"/>
              <a:pPr/>
              <a:t>17</a:t>
            </a:fld>
            <a:endParaRPr lang="en-IN" dirty="0"/>
          </a:p>
        </p:txBody>
      </p:sp>
    </p:spTree>
    <p:extLst>
      <p:ext uri="{BB962C8B-B14F-4D97-AF65-F5344CB8AC3E}">
        <p14:creationId xmlns:p14="http://schemas.microsoft.com/office/powerpoint/2010/main" val="132310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1/26/2014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1/26/2014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400800"/>
            <a:ext cx="9144000" cy="761999"/>
          </a:xfrm>
        </p:spPr>
        <p:txBody>
          <a:bodyPr/>
          <a:lstStyle/>
          <a:p>
            <a:pPr algn="ctr">
              <a:buNone/>
            </a:pPr>
            <a:r>
              <a:rPr lang="en-IN" sz="2800" b="1" dirty="0"/>
              <a:t>	</a:t>
            </a:r>
            <a:r>
              <a:rPr lang="en-IN" sz="2000" b="1" dirty="0" smtClean="0">
                <a:solidFill>
                  <a:srgbClr val="FF0000"/>
                </a:solidFill>
                <a:latin typeface="BankGothic Lt BT" pitchFamily="34" charset="0"/>
              </a:rPr>
              <a:t>DHRUVA SHIPPING CONSULTATS AND SERVICES PVT. LTD.</a:t>
            </a:r>
          </a:p>
          <a:p>
            <a:pPr algn="ctr">
              <a:buNone/>
            </a:pPr>
            <a:endParaRPr lang="en-IN" dirty="0"/>
          </a:p>
        </p:txBody>
      </p:sp>
      <p:pic>
        <p:nvPicPr>
          <p:cNvPr id="5" name="Picture 4" descr="Dhruva Final Logo.jpg"/>
          <p:cNvPicPr>
            <a:picLocks noChangeAspect="1"/>
          </p:cNvPicPr>
          <p:nvPr/>
        </p:nvPicPr>
        <p:blipFill>
          <a:blip r:embed="rId2"/>
          <a:stretch>
            <a:fillRect/>
          </a:stretch>
        </p:blipFill>
        <p:spPr>
          <a:xfrm>
            <a:off x="685800" y="152400"/>
            <a:ext cx="7696200" cy="60788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305800" cy="3877985"/>
          </a:xfrm>
          <a:prstGeom prst="rect">
            <a:avLst/>
          </a:prstGeom>
          <a:noFill/>
        </p:spPr>
        <p:txBody>
          <a:bodyPr wrap="square" rtlCol="0">
            <a:spAutoFit/>
          </a:bodyPr>
          <a:lstStyle/>
          <a:p>
            <a:r>
              <a:rPr lang="en-IN" sz="2400" dirty="0" smtClean="0"/>
              <a:t>Electrical Hot work Drawings :-</a:t>
            </a:r>
          </a:p>
          <a:p>
            <a:pPr marL="285750" indent="-285750">
              <a:buFont typeface="Arial" panose="020B0604020202020204" pitchFamily="34" charset="0"/>
              <a:buChar char="•"/>
            </a:pPr>
            <a:r>
              <a:rPr lang="en-IN" sz="2400" dirty="0" smtClean="0"/>
              <a:t>Cable tray and hanger layout:-</a:t>
            </a:r>
            <a:r>
              <a:rPr lang="en-IN" dirty="0" smtClean="0"/>
              <a:t> This drawing gives dimensional details for fabrication of tray and hanger route on deck ceiling, bulkheads. </a:t>
            </a:r>
          </a:p>
          <a:p>
            <a:pPr marL="285750" indent="-285750">
              <a:buFont typeface="Arial" panose="020B0604020202020204" pitchFamily="34" charset="0"/>
              <a:buChar char="•"/>
            </a:pPr>
            <a:endParaRPr lang="en-IN" dirty="0" smtClean="0"/>
          </a:p>
          <a:p>
            <a:pPr marL="285750" indent="-285750">
              <a:buFont typeface="Arial" panose="020B0604020202020204" pitchFamily="34" charset="0"/>
              <a:buChar char="•"/>
            </a:pPr>
            <a:r>
              <a:rPr lang="en-IN" sz="2400" dirty="0" smtClean="0"/>
              <a:t>Panel Disposition Drawing:-</a:t>
            </a:r>
            <a:r>
              <a:rPr lang="en-US" sz="2400" dirty="0" smtClean="0"/>
              <a:t> </a:t>
            </a:r>
            <a:r>
              <a:rPr lang="en-US" dirty="0" smtClean="0"/>
              <a:t>This </a:t>
            </a:r>
            <a:r>
              <a:rPr lang="en-US" dirty="0"/>
              <a:t>drawing indicate all deck wise panel location throughout the ship, as well as </a:t>
            </a:r>
            <a:r>
              <a:rPr lang="en-US" dirty="0" smtClean="0"/>
              <a:t>for each </a:t>
            </a:r>
            <a:r>
              <a:rPr lang="en-US" dirty="0"/>
              <a:t>panel we are providing drawing for all three views </a:t>
            </a:r>
            <a:r>
              <a:rPr lang="en-US"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Cable </a:t>
            </a:r>
            <a:r>
              <a:rPr lang="en-US" sz="2400" dirty="0" smtClean="0"/>
              <a:t>Penetration details/layouts:- </a:t>
            </a:r>
            <a:r>
              <a:rPr lang="en-US" dirty="0"/>
              <a:t>This drawing indicate all deck wise Cable penetration dimensional details throughout the ship. Also we will take care of Hull Compensation required to be given near each Cable Penetration.</a:t>
            </a:r>
          </a:p>
          <a:p>
            <a:r>
              <a:rPr lang="en-US" dirty="0"/>
              <a:t> </a:t>
            </a:r>
            <a:endParaRPr lang="en-IN" dirty="0"/>
          </a:p>
        </p:txBody>
      </p:sp>
    </p:spTree>
    <p:extLst>
      <p:ext uri="{BB962C8B-B14F-4D97-AF65-F5344CB8AC3E}">
        <p14:creationId xmlns:p14="http://schemas.microsoft.com/office/powerpoint/2010/main" val="2249783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0"/>
            <a:ext cx="8915400" cy="6463308"/>
          </a:xfrm>
          <a:prstGeom prst="rect">
            <a:avLst/>
          </a:prstGeom>
        </p:spPr>
        <p:txBody>
          <a:bodyPr wrap="square">
            <a:spAutoFit/>
          </a:bodyPr>
          <a:lstStyle/>
          <a:p>
            <a:pPr marL="457200" indent="-457200">
              <a:buFont typeface="Arial" panose="020B0604020202020204" pitchFamily="34" charset="0"/>
              <a:buChar char="•"/>
            </a:pPr>
            <a:r>
              <a:rPr lang="en-IN" dirty="0" smtClean="0"/>
              <a:t>No need to cross check with other activity of Hull, Piping, Ducting and Ventilation required.</a:t>
            </a:r>
          </a:p>
          <a:p>
            <a:pPr marL="457200" indent="-457200">
              <a:buFont typeface="Arial" panose="020B0604020202020204" pitchFamily="34" charset="0"/>
              <a:buChar char="•"/>
            </a:pPr>
            <a:r>
              <a:rPr lang="en-IN" dirty="0" smtClean="0"/>
              <a:t>Very less amount of Rework in Hot Work Stage for Cable Tray and Hanger </a:t>
            </a:r>
          </a:p>
          <a:p>
            <a:pPr marL="457200" indent="-457200">
              <a:buFont typeface="Arial" panose="020B0604020202020204" pitchFamily="34" charset="0"/>
              <a:buChar char="•"/>
            </a:pPr>
            <a:r>
              <a:rPr lang="en-IN" dirty="0" smtClean="0"/>
              <a:t>By using this drawing one can start </a:t>
            </a:r>
            <a:r>
              <a:rPr lang="en-US" dirty="0" smtClean="0">
                <a:ln w="0"/>
              </a:rPr>
              <a:t>Unit/Block wise Production Process  simultaneously</a:t>
            </a:r>
          </a:p>
          <a:p>
            <a:pPr marL="457200" indent="-457200">
              <a:buFont typeface="Arial" panose="020B0604020202020204" pitchFamily="34" charset="0"/>
              <a:buChar char="•"/>
            </a:pPr>
            <a:r>
              <a:rPr lang="en-US" dirty="0" smtClean="0">
                <a:ln w="0"/>
              </a:rPr>
              <a:t>Collectively all this will increase the Production Rate.</a:t>
            </a:r>
          </a:p>
          <a:p>
            <a:pPr marL="457200" indent="-457200">
              <a:buFont typeface="Arial" panose="020B0604020202020204" pitchFamily="34" charset="0"/>
              <a:buChar char="•"/>
            </a:pPr>
            <a:r>
              <a:rPr lang="en-US" dirty="0" smtClean="0">
                <a:ln w="0"/>
              </a:rPr>
              <a:t>As we are reducing Rework Quantity. Wastage of material as well as Man hours can be saved. </a:t>
            </a:r>
          </a:p>
          <a:p>
            <a:pPr marL="285750" indent="-285750">
              <a:buFont typeface="Arial" panose="020B0604020202020204" pitchFamily="34" charset="0"/>
              <a:buChar char="•"/>
            </a:pPr>
            <a:r>
              <a:rPr lang="en-IN" dirty="0"/>
              <a:t> </a:t>
            </a:r>
            <a:r>
              <a:rPr lang="en-IN" dirty="0" smtClean="0"/>
              <a:t>  With </a:t>
            </a:r>
            <a:r>
              <a:rPr lang="en-IN" dirty="0"/>
              <a:t>the help of Cable Tray and Hanger layout Drawing and Panel Disposition drawing </a:t>
            </a:r>
            <a:r>
              <a:rPr lang="en-IN" dirty="0" smtClean="0"/>
              <a:t>       one </a:t>
            </a:r>
            <a:r>
              <a:rPr lang="en-IN" dirty="0"/>
              <a:t>can easily complete maximum amount of Hot Work Required for Cable </a:t>
            </a:r>
            <a:r>
              <a:rPr lang="en-IN" dirty="0" smtClean="0"/>
              <a:t>Laying with reference to time factor. </a:t>
            </a:r>
          </a:p>
          <a:p>
            <a:pPr marL="457200" indent="-457200">
              <a:buFont typeface="Arial" panose="020B0604020202020204" pitchFamily="34" charset="0"/>
              <a:buChar char="•"/>
            </a:pPr>
            <a:r>
              <a:rPr lang="en-IN" dirty="0" smtClean="0"/>
              <a:t> </a:t>
            </a:r>
            <a:r>
              <a:rPr lang="en-US" dirty="0">
                <a:ln w="0"/>
              </a:rPr>
              <a:t>Each and every Panel “Seating Arrangement” can be fabricated separately as we are having </a:t>
            </a:r>
            <a:r>
              <a:rPr lang="en-US" dirty="0"/>
              <a:t>for all three views dimensional drawings for that particular panel</a:t>
            </a:r>
            <a:r>
              <a:rPr lang="en-US" dirty="0" smtClean="0"/>
              <a:t>.</a:t>
            </a:r>
          </a:p>
          <a:p>
            <a:pPr marL="457200" indent="-457200">
              <a:buFont typeface="Arial" panose="020B0604020202020204" pitchFamily="34" charset="0"/>
              <a:buChar char="•"/>
            </a:pPr>
            <a:r>
              <a:rPr lang="en-US" dirty="0"/>
              <a:t>Using this drawing we can calculate total quantity of cable penetration throughout the ship as well as deck wise quantity and we can easily keep track in this stage</a:t>
            </a:r>
            <a:r>
              <a:rPr lang="en-US" dirty="0" smtClean="0"/>
              <a:t>.</a:t>
            </a:r>
          </a:p>
          <a:p>
            <a:pPr marL="457200" indent="-457200">
              <a:buFont typeface="Arial" panose="020B0604020202020204" pitchFamily="34" charset="0"/>
              <a:buChar char="•"/>
            </a:pPr>
            <a:r>
              <a:rPr lang="en-US" dirty="0">
                <a:ln w="0"/>
              </a:rPr>
              <a:t>Each and every Cable Penetration can be fabricated separately as we know the exact quantity and dimension for each penetration</a:t>
            </a:r>
            <a:r>
              <a:rPr lang="en-US" dirty="0" smtClean="0">
                <a:ln w="0"/>
              </a:rPr>
              <a:t>.</a:t>
            </a:r>
          </a:p>
          <a:p>
            <a:pPr marL="457200" indent="-457200">
              <a:buFont typeface="Arial" panose="020B0604020202020204" pitchFamily="34" charset="0"/>
              <a:buChar char="•"/>
            </a:pPr>
            <a:r>
              <a:rPr lang="en-IN" dirty="0"/>
              <a:t>With the help of Cable Tray and Hanger layout Drawing , Panel Disposition drawing and Cable penetration drawing one can easily calculate the shortest cable route for </a:t>
            </a:r>
            <a:r>
              <a:rPr lang="en-IN" dirty="0"/>
              <a:t>each system as well as total cable quantity required for complete ship cable laying. </a:t>
            </a:r>
            <a:endParaRPr lang="en-US" dirty="0">
              <a:ln w="0"/>
            </a:endParaRPr>
          </a:p>
          <a:p>
            <a:pPr marL="457200" indent="-457200">
              <a:buFont typeface="Arial" panose="020B0604020202020204" pitchFamily="34" charset="0"/>
              <a:buChar char="•"/>
            </a:pPr>
            <a:endParaRPr lang="en-IN" dirty="0"/>
          </a:p>
          <a:p>
            <a:pPr marL="457200" indent="-457200">
              <a:buFont typeface="Arial" panose="020B0604020202020204" pitchFamily="34" charset="0"/>
              <a:buChar char="•"/>
            </a:pPr>
            <a:endParaRPr lang="en-US" dirty="0">
              <a:ln w="0"/>
            </a:endParaRPr>
          </a:p>
          <a:p>
            <a:pPr marL="457200" indent="-457200">
              <a:buFont typeface="Arial" panose="020B0604020202020204" pitchFamily="34" charset="0"/>
              <a:buChar char="•"/>
            </a:pPr>
            <a:endParaRPr lang="en-IN" dirty="0"/>
          </a:p>
          <a:p>
            <a:pPr marL="457200" indent="-457200">
              <a:buFont typeface="Arial" panose="020B0604020202020204" pitchFamily="34" charset="0"/>
              <a:buChar char="•"/>
            </a:pPr>
            <a:endParaRPr lang="en-IN" dirty="0"/>
          </a:p>
        </p:txBody>
      </p:sp>
      <p:sp>
        <p:nvSpPr>
          <p:cNvPr id="4" name="Rectangle 3"/>
          <p:cNvSpPr/>
          <p:nvPr/>
        </p:nvSpPr>
        <p:spPr>
          <a:xfrm>
            <a:off x="1756280" y="228600"/>
            <a:ext cx="5555239" cy="461665"/>
          </a:xfrm>
          <a:prstGeom prst="rect">
            <a:avLst/>
          </a:prstGeom>
        </p:spPr>
        <p:txBody>
          <a:bodyPr wrap="none">
            <a:spAutoFit/>
          </a:bodyPr>
          <a:lstStyle/>
          <a:p>
            <a:pPr marL="514350" indent="-514350" algn="just"/>
            <a:r>
              <a:rPr lang="en-US" sz="2400" dirty="0" smtClean="0">
                <a:ln w="0"/>
                <a:effectLst>
                  <a:outerShdw blurRad="38100" dist="19050" dir="2700000" algn="tl" rotWithShape="0">
                    <a:schemeClr val="dk1">
                      <a:alpha val="40000"/>
                    </a:schemeClr>
                  </a:outerShdw>
                </a:effectLst>
              </a:rPr>
              <a:t>Case Study for Electrical hot work drawings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hruva Final Logo.jpg"/>
          <p:cNvPicPr>
            <a:picLocks noChangeAspect="1"/>
          </p:cNvPicPr>
          <p:nvPr/>
        </p:nvPicPr>
        <p:blipFill>
          <a:blip r:embed="rId3" cstate="print"/>
          <a:stretch>
            <a:fillRect/>
          </a:stretch>
        </p:blipFill>
        <p:spPr>
          <a:xfrm>
            <a:off x="7391400" y="5473711"/>
            <a:ext cx="1752600" cy="1384289"/>
          </a:xfrm>
          <a:prstGeom prst="rect">
            <a:avLst/>
          </a:prstGeom>
        </p:spPr>
      </p:pic>
      <p:graphicFrame>
        <p:nvGraphicFramePr>
          <p:cNvPr id="1027" name="Object 3"/>
          <p:cNvGraphicFramePr>
            <a:graphicFrameLocks noChangeAspect="1"/>
          </p:cNvGraphicFramePr>
          <p:nvPr>
            <p:extLst>
              <p:ext uri="{D42A27DB-BD31-4B8C-83A1-F6EECF244321}">
                <p14:modId xmlns:p14="http://schemas.microsoft.com/office/powerpoint/2010/main" val="1196875985"/>
              </p:ext>
            </p:extLst>
          </p:nvPr>
        </p:nvGraphicFramePr>
        <p:xfrm>
          <a:off x="-17413" y="76200"/>
          <a:ext cx="9161413" cy="6781800"/>
        </p:xfrm>
        <a:graphic>
          <a:graphicData uri="http://schemas.openxmlformats.org/presentationml/2006/ole">
            <mc:AlternateContent xmlns:mc="http://schemas.openxmlformats.org/markup-compatibility/2006">
              <mc:Choice xmlns:v="urn:schemas-microsoft-com:vml" Requires="v">
                <p:oleObj spid="_x0000_s4109" name="Acrobat Document" r:id="rId4" imgW="11344265" imgH="8019997" progId="AcroExch.Document.7">
                  <p:embed/>
                </p:oleObj>
              </mc:Choice>
              <mc:Fallback>
                <p:oleObj name="Acrobat Document" r:id="rId4" imgW="11344265" imgH="8019997"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13" y="76200"/>
                        <a:ext cx="9161413"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67717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3"/>
          <p:cNvGraphicFramePr>
            <a:graphicFrameLocks noChangeAspect="1"/>
          </p:cNvGraphicFramePr>
          <p:nvPr/>
        </p:nvGraphicFramePr>
        <p:xfrm>
          <a:off x="121948" y="228600"/>
          <a:ext cx="8945852" cy="6324600"/>
        </p:xfrm>
        <a:graphic>
          <a:graphicData uri="http://schemas.openxmlformats.org/presentationml/2006/ole">
            <mc:AlternateContent xmlns:mc="http://schemas.openxmlformats.org/markup-compatibility/2006">
              <mc:Choice xmlns:v="urn:schemas-microsoft-com:vml" Requires="v">
                <p:oleObj spid="_x0000_s5132" name="Acrobat Document" r:id="rId3" imgW="11344265" imgH="8019997" progId="AcroExch.Document.7">
                  <p:embed/>
                </p:oleObj>
              </mc:Choice>
              <mc:Fallback>
                <p:oleObj name="Acrobat Document" r:id="rId3" imgW="11344265" imgH="8019997"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48" y="228600"/>
                        <a:ext cx="8945852"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87286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0" y="0"/>
          <a:ext cx="9161412" cy="6858000"/>
        </p:xfrm>
        <a:graphic>
          <a:graphicData uri="http://schemas.openxmlformats.org/presentationml/2006/ole">
            <mc:AlternateContent xmlns:mc="http://schemas.openxmlformats.org/markup-compatibility/2006">
              <mc:Choice xmlns:v="urn:schemas-microsoft-com:vml" Requires="v">
                <p:oleObj spid="_x0000_s6156" name="Acrobat Document" r:id="rId3" imgW="11344265" imgH="8019997" progId="AcroExch.Document.7">
                  <p:embed/>
                </p:oleObj>
              </mc:Choice>
              <mc:Fallback>
                <p:oleObj name="Acrobat Document" r:id="rId3" imgW="11344265" imgH="8019997"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614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11387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5267211" cy="369332"/>
          </a:xfrm>
          <a:prstGeom prst="rect">
            <a:avLst/>
          </a:prstGeom>
        </p:spPr>
        <p:txBody>
          <a:bodyPr wrap="none">
            <a:spAutoFit/>
          </a:bodyPr>
          <a:lstStyle/>
          <a:p>
            <a:pPr marL="514350" indent="-514350" algn="just"/>
            <a:r>
              <a:rPr lang="en-US" dirty="0" smtClean="0">
                <a:ln w="0"/>
                <a:effectLst>
                  <a:outerShdw blurRad="38100" dist="19050" dir="2700000" algn="tl" rotWithShape="0">
                    <a:schemeClr val="dk1">
                      <a:alpha val="40000"/>
                    </a:schemeClr>
                  </a:outerShdw>
                </a:effectLst>
              </a:rPr>
              <a:t>Case Study for Master Cable List/ Total Cable Schedule</a:t>
            </a:r>
          </a:p>
        </p:txBody>
      </p:sp>
      <p:sp>
        <p:nvSpPr>
          <p:cNvPr id="4" name="Rectangle 3"/>
          <p:cNvSpPr/>
          <p:nvPr/>
        </p:nvSpPr>
        <p:spPr>
          <a:xfrm>
            <a:off x="4495800" y="1143000"/>
            <a:ext cx="4419600" cy="4801314"/>
          </a:xfrm>
          <a:prstGeom prst="rect">
            <a:avLst/>
          </a:prstGeom>
        </p:spPr>
        <p:txBody>
          <a:bodyPr wrap="square">
            <a:spAutoFit/>
          </a:bodyPr>
          <a:lstStyle/>
          <a:p>
            <a:r>
              <a:rPr lang="en-US" dirty="0" smtClean="0"/>
              <a:t> </a:t>
            </a:r>
            <a:endParaRPr lang="en-IN" dirty="0" smtClean="0"/>
          </a:p>
          <a:p>
            <a:pPr marL="457200" indent="-457200">
              <a:buFont typeface="Arial" panose="020B0604020202020204" pitchFamily="34" charset="0"/>
              <a:buChar char="•"/>
            </a:pPr>
            <a:r>
              <a:rPr lang="en-US" sz="1600" dirty="0" smtClean="0"/>
              <a:t>Each Cable will be given an Unique identification Tag, which is very easy to correlate.  </a:t>
            </a:r>
            <a:endParaRPr lang="en-IN" sz="1600" dirty="0" smtClean="0"/>
          </a:p>
          <a:p>
            <a:pPr marL="457200" indent="-457200">
              <a:buFont typeface="Arial" panose="020B0604020202020204" pitchFamily="34" charset="0"/>
              <a:buChar char="•"/>
            </a:pPr>
            <a:r>
              <a:rPr lang="en-IN" sz="1600" dirty="0" smtClean="0"/>
              <a:t>By using this List one can start </a:t>
            </a:r>
            <a:r>
              <a:rPr lang="en-US" sz="1600" dirty="0" smtClean="0">
                <a:ln w="0"/>
              </a:rPr>
              <a:t>Unit/Block wise Cable Laying Process  simultaneously.</a:t>
            </a:r>
          </a:p>
          <a:p>
            <a:pPr marL="457200" indent="-457200">
              <a:buFont typeface="Arial" panose="020B0604020202020204" pitchFamily="34" charset="0"/>
              <a:buChar char="•"/>
            </a:pPr>
            <a:r>
              <a:rPr lang="en-US" sz="1600" dirty="0" smtClean="0"/>
              <a:t>Using Master Cable list we can easily keep track on various system cable laying process.</a:t>
            </a:r>
            <a:endParaRPr lang="en-IN" sz="1600" dirty="0" smtClean="0"/>
          </a:p>
          <a:p>
            <a:pPr marL="457200" indent="-457200">
              <a:buFont typeface="Arial" panose="020B0604020202020204" pitchFamily="34" charset="0"/>
              <a:buChar char="•"/>
            </a:pPr>
            <a:r>
              <a:rPr lang="en-IN" sz="1600" dirty="0" smtClean="0"/>
              <a:t>In this list `Cable Type` is mentioned for every cable. One can estimate tentative cable quantities for various types of cables, this will avoid eleventh hour delay in cable laying </a:t>
            </a:r>
          </a:p>
          <a:p>
            <a:pPr marL="457200" indent="-457200">
              <a:buFont typeface="Arial" panose="020B0604020202020204" pitchFamily="34" charset="0"/>
              <a:buChar char="•"/>
            </a:pPr>
            <a:r>
              <a:rPr lang="en-US" sz="1600" dirty="0" smtClean="0">
                <a:ln w="0"/>
              </a:rPr>
              <a:t>One can avoid repeat cable laying easily.</a:t>
            </a:r>
          </a:p>
          <a:p>
            <a:pPr marL="457200" indent="-457200">
              <a:buFont typeface="Arial" panose="020B0604020202020204" pitchFamily="34" charset="0"/>
              <a:buChar char="•"/>
            </a:pPr>
            <a:r>
              <a:rPr lang="en-US" sz="1600" dirty="0" smtClean="0">
                <a:ln w="0"/>
              </a:rPr>
              <a:t>As in this list all cables are included so further rework in cable laying can be avoided. </a:t>
            </a:r>
          </a:p>
          <a:p>
            <a:pPr marL="457200" indent="-457200">
              <a:buFont typeface="Arial" panose="020B0604020202020204" pitchFamily="34" charset="0"/>
              <a:buChar char="•"/>
            </a:pPr>
            <a:r>
              <a:rPr lang="en-US" sz="1600" dirty="0" smtClean="0">
                <a:ln w="0"/>
              </a:rPr>
              <a:t>Master Cable List will make cable laying Stage very simple.</a:t>
            </a:r>
          </a:p>
          <a:p>
            <a:pPr marL="457200" indent="-457200">
              <a:buFont typeface="Arial" panose="020B0604020202020204" pitchFamily="34" charset="0"/>
              <a:buChar char="•"/>
            </a:pPr>
            <a:r>
              <a:rPr lang="en-US" sz="1600" dirty="0" smtClean="0">
                <a:ln w="0"/>
              </a:rPr>
              <a:t>Collectively all this will increase Unit/Block wise Production Rate.</a:t>
            </a:r>
          </a:p>
        </p:txBody>
      </p:sp>
      <p:cxnSp>
        <p:nvCxnSpPr>
          <p:cNvPr id="6" name="Straight Connector 5"/>
          <p:cNvCxnSpPr/>
          <p:nvPr/>
        </p:nvCxnSpPr>
        <p:spPr>
          <a:xfrm flipH="1">
            <a:off x="4314826" y="1371600"/>
            <a:ext cx="42861" cy="54864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5750" y="1350090"/>
            <a:ext cx="3981450" cy="4770537"/>
          </a:xfrm>
          <a:prstGeom prst="rect">
            <a:avLst/>
          </a:prstGeom>
          <a:noFill/>
        </p:spPr>
        <p:txBody>
          <a:bodyPr wrap="square" rtlCol="0">
            <a:spAutoFit/>
          </a:bodyPr>
          <a:lstStyle/>
          <a:p>
            <a:r>
              <a:rPr lang="en-IN" sz="1600" dirty="0" smtClean="0"/>
              <a:t>If the cable schedule is not available </a:t>
            </a:r>
          </a:p>
          <a:p>
            <a:pPr marL="285750" indent="-285750">
              <a:buFont typeface="Arial" panose="020B0604020202020204" pitchFamily="34" charset="0"/>
              <a:buChar char="•"/>
            </a:pPr>
            <a:r>
              <a:rPr lang="en-IN" sz="1600" dirty="0" smtClean="0"/>
              <a:t>Cable laying process will not be uniform as, one has to find out cables to be laid from manufacturer drawings, production drawings, which is time taking activity and it leads to manual errors.</a:t>
            </a:r>
          </a:p>
          <a:p>
            <a:pPr marL="285750" indent="-285750">
              <a:buFont typeface="Arial" panose="020B0604020202020204" pitchFamily="34" charset="0"/>
              <a:buChar char="•"/>
            </a:pPr>
            <a:r>
              <a:rPr lang="en-IN" sz="1600" dirty="0" smtClean="0"/>
              <a:t>Possibilities of rework are high, which disturbs correlated activity like accommodation ceiling clearance.</a:t>
            </a:r>
          </a:p>
          <a:p>
            <a:pPr marL="285750" indent="-285750">
              <a:buFont typeface="Arial" panose="020B0604020202020204" pitchFamily="34" charset="0"/>
              <a:buChar char="•"/>
            </a:pPr>
            <a:r>
              <a:rPr lang="en-IN" sz="1600" dirty="0" smtClean="0"/>
              <a:t>You can not work simultaneously in all units / blocks as you don’t have </a:t>
            </a:r>
            <a:r>
              <a:rPr lang="en-IN" sz="1600" dirty="0" smtClean="0"/>
              <a:t>“To-From” </a:t>
            </a:r>
            <a:r>
              <a:rPr lang="en-IN" sz="1600" dirty="0" smtClean="0"/>
              <a:t>locations for the cables.</a:t>
            </a:r>
          </a:p>
          <a:p>
            <a:pPr marL="285750" indent="-285750">
              <a:buFont typeface="Arial" panose="020B0604020202020204" pitchFamily="34" charset="0"/>
              <a:buChar char="•"/>
            </a:pPr>
            <a:r>
              <a:rPr lang="en-IN" sz="1600" dirty="0" smtClean="0"/>
              <a:t>Water tight glands/penetrations of the bulkheads may have to rework as no quantity of cables known initially.</a:t>
            </a:r>
          </a:p>
          <a:p>
            <a:pPr marL="285750" indent="-285750">
              <a:buFont typeface="Arial" panose="020B0604020202020204" pitchFamily="34" charset="0"/>
              <a:buChar char="•"/>
            </a:pPr>
            <a:r>
              <a:rPr lang="en-IN" sz="1600" dirty="0" smtClean="0"/>
              <a:t>All it is going to affect pace of the project ultimately along with wastage of man hours and material.</a:t>
            </a:r>
          </a:p>
          <a:p>
            <a:r>
              <a:rPr lang="en-IN" sz="1600" dirty="0" smtClean="0"/>
              <a:t>    </a:t>
            </a:r>
            <a:endParaRPr lang="en-IN" sz="1600" dirty="0"/>
          </a:p>
        </p:txBody>
      </p:sp>
      <p:sp>
        <p:nvSpPr>
          <p:cNvPr id="7" name="TextBox 6"/>
          <p:cNvSpPr txBox="1"/>
          <p:nvPr/>
        </p:nvSpPr>
        <p:spPr>
          <a:xfrm>
            <a:off x="285750" y="838200"/>
            <a:ext cx="8629650" cy="369332"/>
          </a:xfrm>
          <a:prstGeom prst="rect">
            <a:avLst/>
          </a:prstGeom>
          <a:noFill/>
        </p:spPr>
        <p:txBody>
          <a:bodyPr wrap="square" rtlCol="0">
            <a:spAutoFit/>
          </a:bodyPr>
          <a:lstStyle/>
          <a:p>
            <a:r>
              <a:rPr lang="en-US"/>
              <a:t>This List specify all system wise Cable details and cable types throughout the ship.</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1" y="0"/>
          <a:ext cx="9057939" cy="7162800"/>
        </p:xfrm>
        <a:graphic>
          <a:graphicData uri="http://schemas.openxmlformats.org/presentationml/2006/ole">
            <mc:AlternateContent xmlns:mc="http://schemas.openxmlformats.org/markup-compatibility/2006">
              <mc:Choice xmlns:v="urn:schemas-microsoft-com:vml" Requires="v">
                <p:oleObj spid="_x0000_s7180" name="Acrobat Document" r:id="rId3" imgW="8019943" imgH="5667255" progId="AcroExch.Document.7">
                  <p:embed/>
                </p:oleObj>
              </mc:Choice>
              <mc:Fallback>
                <p:oleObj name="Acrobat Document" r:id="rId3" imgW="8019943" imgH="566725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057939"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64345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3749873" cy="369332"/>
          </a:xfrm>
          <a:prstGeom prst="rect">
            <a:avLst/>
          </a:prstGeom>
        </p:spPr>
        <p:txBody>
          <a:bodyPr wrap="none">
            <a:spAutoFit/>
          </a:bodyPr>
          <a:lstStyle/>
          <a:p>
            <a:pPr marL="514350" indent="-514350" algn="just"/>
            <a:r>
              <a:rPr lang="en-US" dirty="0" smtClean="0">
                <a:ln w="0"/>
                <a:effectLst>
                  <a:outerShdw blurRad="38100" dist="19050" dir="2700000" algn="tl" rotWithShape="0">
                    <a:schemeClr val="dk1">
                      <a:alpha val="40000"/>
                    </a:schemeClr>
                  </a:outerShdw>
                </a:effectLst>
              </a:rPr>
              <a:t>Termination Details for Major Systems</a:t>
            </a:r>
          </a:p>
        </p:txBody>
      </p:sp>
      <p:sp>
        <p:nvSpPr>
          <p:cNvPr id="4" name="Rectangle 3"/>
          <p:cNvSpPr/>
          <p:nvPr/>
        </p:nvSpPr>
        <p:spPr>
          <a:xfrm>
            <a:off x="4715301" y="1600200"/>
            <a:ext cx="4419600" cy="4216539"/>
          </a:xfrm>
          <a:prstGeom prst="rect">
            <a:avLst/>
          </a:prstGeom>
        </p:spPr>
        <p:txBody>
          <a:bodyPr wrap="square">
            <a:spAutoFit/>
          </a:bodyPr>
          <a:lstStyle/>
          <a:p>
            <a:r>
              <a:rPr lang="en-US" dirty="0" smtClean="0"/>
              <a:t> </a:t>
            </a:r>
            <a:endParaRPr lang="en-IN" dirty="0" smtClean="0"/>
          </a:p>
          <a:p>
            <a:pPr marL="457200" indent="-457200">
              <a:buFont typeface="Arial" panose="020B0604020202020204" pitchFamily="34" charset="0"/>
              <a:buChar char="•"/>
            </a:pPr>
            <a:r>
              <a:rPr lang="en-US" dirty="0" smtClean="0"/>
              <a:t>This Drawing is very much helpful for ground level working people i.e. Production Engineer, Supervisor, Electrician </a:t>
            </a:r>
            <a:r>
              <a:rPr lang="en-US" dirty="0" err="1" smtClean="0"/>
              <a:t>ect</a:t>
            </a:r>
            <a:r>
              <a:rPr lang="en-US" dirty="0" smtClean="0"/>
              <a:t>.</a:t>
            </a:r>
          </a:p>
          <a:p>
            <a:pPr marL="457200" indent="-457200">
              <a:buFont typeface="Arial" panose="020B0604020202020204" pitchFamily="34" charset="0"/>
              <a:buChar char="•"/>
            </a:pPr>
            <a:r>
              <a:rPr lang="en-US" dirty="0" smtClean="0"/>
              <a:t>With this drawing, one can keep track on cable laying of respective system.</a:t>
            </a:r>
          </a:p>
          <a:p>
            <a:pPr marL="457200" indent="-457200">
              <a:buFont typeface="Arial" panose="020B0604020202020204" pitchFamily="34" charset="0"/>
              <a:buChar char="•"/>
            </a:pPr>
            <a:r>
              <a:rPr lang="en-US" dirty="0" smtClean="0"/>
              <a:t>This drawing show Inter Facing Cable and their termination details of both the end. i.e. Main Engine and Propulsion System Interface, Main Engine and Main Switch Board Interface. </a:t>
            </a:r>
            <a:r>
              <a:rPr lang="en-US" dirty="0" err="1" smtClean="0"/>
              <a:t>ect</a:t>
            </a:r>
            <a:r>
              <a:rPr lang="en-US" dirty="0" smtClean="0"/>
              <a:t>. </a:t>
            </a:r>
          </a:p>
          <a:p>
            <a:pPr marL="457200" indent="-457200">
              <a:buFont typeface="Arial" panose="020B0604020202020204" pitchFamily="34" charset="0"/>
              <a:buChar char="•"/>
            </a:pPr>
            <a:r>
              <a:rPr lang="en-US" dirty="0" smtClean="0"/>
              <a:t>These drawings will speed up panel termination work rate with accuracy.</a:t>
            </a:r>
          </a:p>
          <a:p>
            <a:pPr marL="457200" indent="-457200">
              <a:buFont typeface="Arial" panose="020B0604020202020204" pitchFamily="34" charset="0"/>
              <a:buChar char="•"/>
            </a:pPr>
            <a:endParaRPr lang="en-US" sz="1600" dirty="0" smtClean="0">
              <a:ln w="0"/>
            </a:endParaRPr>
          </a:p>
        </p:txBody>
      </p:sp>
      <p:cxnSp>
        <p:nvCxnSpPr>
          <p:cNvPr id="6" name="Straight Connector 5"/>
          <p:cNvCxnSpPr/>
          <p:nvPr/>
        </p:nvCxnSpPr>
        <p:spPr>
          <a:xfrm>
            <a:off x="4495800" y="2209800"/>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2566" y="1874461"/>
            <a:ext cx="4191000" cy="3139321"/>
          </a:xfrm>
          <a:prstGeom prst="rect">
            <a:avLst/>
          </a:prstGeom>
          <a:noFill/>
        </p:spPr>
        <p:txBody>
          <a:bodyPr wrap="square" rtlCol="0">
            <a:spAutoFit/>
          </a:bodyPr>
          <a:lstStyle/>
          <a:p>
            <a:r>
              <a:rPr lang="en-IN" dirty="0" smtClean="0"/>
              <a:t>If the termination details for the system are not available</a:t>
            </a:r>
          </a:p>
          <a:p>
            <a:pPr marL="285750" indent="-285750">
              <a:buFont typeface="Arial" panose="020B0604020202020204" pitchFamily="34" charset="0"/>
              <a:buChar char="•"/>
            </a:pPr>
            <a:r>
              <a:rPr lang="en-IN" dirty="0" smtClean="0"/>
              <a:t>If you say that these details are provide in manufacturer’s drawing, then yes but in their format it won’t helps to production purpose as manufacturer won’t consider other end of the system.</a:t>
            </a:r>
          </a:p>
          <a:p>
            <a:pPr marL="285750" indent="-285750">
              <a:buFont typeface="Arial" panose="020B0604020202020204" pitchFamily="34" charset="0"/>
              <a:buChar char="•"/>
            </a:pPr>
            <a:r>
              <a:rPr lang="en-IN" dirty="0" smtClean="0"/>
              <a:t>Interface with other systems and in required sense is not mentioned.</a:t>
            </a:r>
          </a:p>
          <a:p>
            <a:pPr marL="285750" indent="-285750">
              <a:buFont typeface="Arial" panose="020B0604020202020204" pitchFamily="34" charset="0"/>
              <a:buChar char="•"/>
            </a:pPr>
            <a:r>
              <a:rPr lang="en-IN" dirty="0" smtClean="0"/>
              <a:t>Not readable to unskilled or semi skilled labour e.g. Electricians.  </a:t>
            </a:r>
            <a:endParaRPr lang="en-IN" dirty="0"/>
          </a:p>
        </p:txBody>
      </p:sp>
      <p:sp>
        <p:nvSpPr>
          <p:cNvPr id="8" name="TextBox 7"/>
          <p:cNvSpPr txBox="1"/>
          <p:nvPr/>
        </p:nvSpPr>
        <p:spPr>
          <a:xfrm>
            <a:off x="465017" y="674132"/>
            <a:ext cx="7884146" cy="1200329"/>
          </a:xfrm>
          <a:prstGeom prst="rect">
            <a:avLst/>
          </a:prstGeom>
          <a:noFill/>
        </p:spPr>
        <p:txBody>
          <a:bodyPr wrap="none" rtlCol="0">
            <a:spAutoFit/>
          </a:bodyPr>
          <a:lstStyle/>
          <a:p>
            <a:r>
              <a:rPr lang="en-US" dirty="0"/>
              <a:t>This drawing include cable`s core  wise termination detail of both side of the </a:t>
            </a:r>
            <a:r>
              <a:rPr lang="en-US" dirty="0" smtClean="0"/>
              <a:t>cable</a:t>
            </a:r>
          </a:p>
          <a:p>
            <a:r>
              <a:rPr lang="en-US" dirty="0" smtClean="0"/>
              <a:t>for </a:t>
            </a:r>
            <a:r>
              <a:rPr lang="en-US" dirty="0"/>
              <a:t>termination purpose. We prepare this drawings mainly for Main Engine, </a:t>
            </a:r>
            <a:endParaRPr lang="en-US" dirty="0" smtClean="0"/>
          </a:p>
          <a:p>
            <a:r>
              <a:rPr lang="en-US" dirty="0" smtClean="0"/>
              <a:t>Propulsion </a:t>
            </a:r>
            <a:r>
              <a:rPr lang="en-US" dirty="0"/>
              <a:t>System, DP System, Steering Gear System </a:t>
            </a:r>
            <a:r>
              <a:rPr lang="en-US" dirty="0" smtClean="0"/>
              <a:t>etc.  </a:t>
            </a:r>
            <a:endParaRPr lang="en-US" dirty="0"/>
          </a:p>
          <a:p>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52401" y="198379"/>
          <a:ext cx="8839199" cy="6659621"/>
        </p:xfrm>
        <a:graphic>
          <a:graphicData uri="http://schemas.openxmlformats.org/presentationml/2006/ole">
            <mc:AlternateContent xmlns:mc="http://schemas.openxmlformats.org/markup-compatibility/2006">
              <mc:Choice xmlns:v="urn:schemas-microsoft-com:vml" Requires="v">
                <p:oleObj spid="_x0000_s8204" name="Acrobat Document" r:id="rId3" imgW="8019943" imgH="5667255" progId="AcroExch.Document.7">
                  <p:embed/>
                </p:oleObj>
              </mc:Choice>
              <mc:Fallback>
                <p:oleObj name="Acrobat Document" r:id="rId3" imgW="8019943" imgH="566725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198379"/>
                        <a:ext cx="8839199" cy="6659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97581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hruva Final Logo.jpg"/>
          <p:cNvPicPr>
            <a:picLocks noChangeAspect="1"/>
          </p:cNvPicPr>
          <p:nvPr/>
        </p:nvPicPr>
        <p:blipFill>
          <a:blip r:embed="rId2" cstate="print"/>
          <a:stretch>
            <a:fillRect/>
          </a:stretch>
        </p:blipFill>
        <p:spPr>
          <a:xfrm>
            <a:off x="7391400" y="5473711"/>
            <a:ext cx="1752600" cy="1384289"/>
          </a:xfrm>
          <a:prstGeom prst="rect">
            <a:avLst/>
          </a:prstGeom>
        </p:spPr>
      </p:pic>
      <p:sp>
        <p:nvSpPr>
          <p:cNvPr id="3" name="Rectangle 2"/>
          <p:cNvSpPr/>
          <p:nvPr/>
        </p:nvSpPr>
        <p:spPr>
          <a:xfrm>
            <a:off x="152400" y="304800"/>
            <a:ext cx="6279348" cy="369332"/>
          </a:xfrm>
          <a:prstGeom prst="rect">
            <a:avLst/>
          </a:prstGeom>
        </p:spPr>
        <p:txBody>
          <a:bodyPr wrap="none">
            <a:spAutoFit/>
          </a:bodyPr>
          <a:lstStyle/>
          <a:p>
            <a:pPr marL="514350" indent="-514350" algn="just"/>
            <a:r>
              <a:rPr lang="en-US" dirty="0" smtClean="0">
                <a:ln w="0"/>
                <a:effectLst>
                  <a:outerShdw blurRad="38100" dist="19050" dir="2700000" algn="tl" rotWithShape="0">
                    <a:schemeClr val="dk1">
                      <a:alpha val="40000"/>
                    </a:schemeClr>
                  </a:outerShdw>
                </a:effectLst>
              </a:rPr>
              <a:t>Technical Specification Reading and Extraction of Electrical Points</a:t>
            </a:r>
          </a:p>
        </p:txBody>
      </p:sp>
      <p:sp>
        <p:nvSpPr>
          <p:cNvPr id="4" name="Rectangle 3"/>
          <p:cNvSpPr/>
          <p:nvPr/>
        </p:nvSpPr>
        <p:spPr>
          <a:xfrm>
            <a:off x="76200" y="762001"/>
            <a:ext cx="8915400" cy="2554545"/>
          </a:xfrm>
          <a:prstGeom prst="rect">
            <a:avLst/>
          </a:prstGeom>
        </p:spPr>
        <p:txBody>
          <a:bodyPr wrap="square">
            <a:spAutoFit/>
          </a:bodyPr>
          <a:lstStyle/>
          <a:p>
            <a:r>
              <a:rPr lang="en-US" dirty="0" smtClean="0"/>
              <a:t>Technical specification reading and extraction of required points for each ship before starting production is very much important stage in New Shipbuilding.</a:t>
            </a:r>
          </a:p>
          <a:p>
            <a:r>
              <a:rPr lang="en-US" dirty="0" smtClean="0"/>
              <a:t> </a:t>
            </a:r>
            <a:endParaRPr lang="en-IN" dirty="0" smtClean="0"/>
          </a:p>
          <a:p>
            <a:pPr marL="457200" indent="-457200">
              <a:buFont typeface="Arial" panose="020B0604020202020204" pitchFamily="34" charset="0"/>
              <a:buChar char="•"/>
            </a:pPr>
            <a:r>
              <a:rPr lang="en-US" dirty="0" smtClean="0"/>
              <a:t>This will give you clear idea for Material Indenting.</a:t>
            </a:r>
          </a:p>
          <a:p>
            <a:pPr marL="457200" indent="-457200">
              <a:buFont typeface="Arial" panose="020B0604020202020204" pitchFamily="34" charset="0"/>
              <a:buChar char="•"/>
            </a:pPr>
            <a:r>
              <a:rPr lang="en-US" dirty="0" smtClean="0"/>
              <a:t>Some Special </a:t>
            </a:r>
            <a:r>
              <a:rPr lang="en-US" dirty="0" smtClean="0"/>
              <a:t>clauses/Owner </a:t>
            </a:r>
            <a:r>
              <a:rPr lang="en-US" dirty="0" smtClean="0"/>
              <a:t>Requirements will be noted down well before so that later delay can be avoided.</a:t>
            </a:r>
          </a:p>
          <a:p>
            <a:pPr marL="457200" indent="-457200">
              <a:buFont typeface="Arial" panose="020B0604020202020204" pitchFamily="34" charset="0"/>
              <a:buChar char="•"/>
            </a:pPr>
            <a:r>
              <a:rPr lang="en-US" dirty="0" smtClean="0"/>
              <a:t>In some layout drawing(E/R layout, W/H layout, Consoles layout)/ compartment arrangements  owner`s approvals required, same can be noted down well advance. </a:t>
            </a:r>
          </a:p>
          <a:p>
            <a:pPr marL="457200" indent="-457200">
              <a:buFont typeface="Arial" panose="020B0604020202020204" pitchFamily="34" charset="0"/>
              <a:buChar char="•"/>
            </a:pPr>
            <a:endParaRPr lang="en-US" sz="1600" dirty="0" smtClean="0">
              <a:ln w="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cap="none" spc="0" dirty="0" smtClean="0">
                <a:ln w="0"/>
                <a:solidFill>
                  <a:schemeClr val="tx1"/>
                </a:solidFill>
                <a:effectLst>
                  <a:outerShdw blurRad="38100" dist="19050" dir="2700000" algn="tl" rotWithShape="0">
                    <a:schemeClr val="dk1">
                      <a:alpha val="40000"/>
                    </a:schemeClr>
                  </a:outerShdw>
                </a:effectLst>
              </a:rPr>
              <a:t>Shipbuilding Process</a:t>
            </a:r>
            <a:br>
              <a:rPr lang="en-US" sz="3600" b="0" cap="none" spc="0" dirty="0" smtClean="0">
                <a:ln w="0"/>
                <a:solidFill>
                  <a:schemeClr val="tx1"/>
                </a:solidFill>
                <a:effectLst>
                  <a:outerShdw blurRad="38100" dist="19050" dir="2700000" algn="tl" rotWithShape="0">
                    <a:schemeClr val="dk1">
                      <a:alpha val="40000"/>
                    </a:schemeClr>
                  </a:outerShdw>
                </a:effectLst>
              </a:rPr>
            </a:br>
            <a:endParaRPr lang="en-IN" sz="3600" dirty="0"/>
          </a:p>
        </p:txBody>
      </p:sp>
      <p:sp>
        <p:nvSpPr>
          <p:cNvPr id="3" name="Content Placeholder 2"/>
          <p:cNvSpPr>
            <a:spLocks noGrp="1"/>
          </p:cNvSpPr>
          <p:nvPr>
            <p:ph idx="1"/>
          </p:nvPr>
        </p:nvSpPr>
        <p:spPr>
          <a:xfrm>
            <a:off x="228600" y="838200"/>
            <a:ext cx="8229600" cy="4525963"/>
          </a:xfrm>
        </p:spPr>
        <p:txBody>
          <a:bodyPr>
            <a:normAutofit fontScale="92500" lnSpcReduction="10000"/>
          </a:bodyPr>
          <a:lstStyle/>
          <a:p>
            <a:pPr algn="ctr"/>
            <a:endParaRPr lang="en-US" b="0" cap="none" spc="0" dirty="0" smtClean="0">
              <a:ln w="0"/>
              <a:solidFill>
                <a:schemeClr val="tx1"/>
              </a:solidFill>
              <a:effectLst>
                <a:outerShdw blurRad="38100" dist="19050" dir="2700000" algn="tl" rotWithShape="0">
                  <a:schemeClr val="dk1">
                    <a:alpha val="40000"/>
                  </a:schemeClr>
                </a:outerShdw>
              </a:effectLst>
            </a:endParaRPr>
          </a:p>
          <a:p>
            <a:pPr marL="514350" indent="-514350" algn="just">
              <a:buFont typeface="+mj-lt"/>
              <a:buAutoNum type="arabicParenR"/>
            </a:pPr>
            <a:r>
              <a:rPr lang="en-US" sz="2000" b="0" cap="none" spc="0" dirty="0" smtClean="0">
                <a:ln w="0"/>
                <a:solidFill>
                  <a:schemeClr val="tx1"/>
                </a:solidFill>
                <a:effectLst>
                  <a:outerShdw blurRad="38100" dist="19050" dir="2700000" algn="tl" rotWithShape="0">
                    <a:schemeClr val="dk1">
                      <a:alpha val="40000"/>
                    </a:schemeClr>
                  </a:outerShdw>
                </a:effectLst>
              </a:rPr>
              <a:t>Discussion on Owner’s Technical Specification and Agreement.</a:t>
            </a:r>
          </a:p>
          <a:p>
            <a:pPr marL="514350" indent="-514350" algn="just">
              <a:buFont typeface="+mj-lt"/>
              <a:buAutoNum type="arabicParenR"/>
            </a:pPr>
            <a:r>
              <a:rPr lang="en-US" sz="2000" dirty="0" smtClean="0">
                <a:ln w="0"/>
                <a:effectLst>
                  <a:outerShdw blurRad="38100" dist="19050" dir="2700000" algn="tl" rotWithShape="0">
                    <a:schemeClr val="dk1">
                      <a:alpha val="40000"/>
                    </a:schemeClr>
                  </a:outerShdw>
                </a:effectLst>
              </a:rPr>
              <a:t>Basic Design and Detailed Design.</a:t>
            </a:r>
            <a:endParaRPr lang="en-US" sz="2000" b="0" cap="none" spc="0" dirty="0" smtClean="0">
              <a:ln w="0"/>
              <a:solidFill>
                <a:schemeClr val="tx1"/>
              </a:solidFill>
              <a:effectLst>
                <a:outerShdw blurRad="38100" dist="19050" dir="2700000" algn="tl" rotWithShape="0">
                  <a:schemeClr val="dk1">
                    <a:alpha val="40000"/>
                  </a:schemeClr>
                </a:outerShdw>
              </a:effectLst>
            </a:endParaRPr>
          </a:p>
          <a:p>
            <a:pPr marL="514350" indent="-514350" algn="just">
              <a:buFont typeface="+mj-lt"/>
              <a:buAutoNum type="arabicParenR"/>
            </a:pPr>
            <a:r>
              <a:rPr lang="en-US" sz="2000" b="0" cap="none" spc="0" dirty="0" smtClean="0">
                <a:ln w="0"/>
                <a:solidFill>
                  <a:schemeClr val="tx1"/>
                </a:solidFill>
                <a:effectLst>
                  <a:outerShdw blurRad="38100" dist="19050" dir="2700000" algn="tl" rotWithShape="0">
                    <a:schemeClr val="dk1">
                      <a:alpha val="40000"/>
                    </a:schemeClr>
                  </a:outerShdw>
                </a:effectLst>
              </a:rPr>
              <a:t>Class Approval  for all Hull/Electrical/Piping drawings and designs</a:t>
            </a:r>
          </a:p>
          <a:p>
            <a:pPr marL="514350" indent="-514350" algn="just">
              <a:buFont typeface="+mj-lt"/>
              <a:buAutoNum type="arabicParenR"/>
            </a:pPr>
            <a:r>
              <a:rPr lang="en-US" sz="2000" dirty="0" smtClean="0">
                <a:ln w="0"/>
                <a:effectLst>
                  <a:outerShdw blurRad="38100" dist="19050" dir="2700000" algn="tl" rotWithShape="0">
                    <a:schemeClr val="dk1">
                      <a:alpha val="40000"/>
                    </a:schemeClr>
                  </a:outerShdw>
                </a:effectLst>
              </a:rPr>
              <a:t>Production Drawings ground level working</a:t>
            </a:r>
          </a:p>
          <a:p>
            <a:pPr marL="514350" indent="-514350" algn="just">
              <a:buFont typeface="+mj-lt"/>
              <a:buAutoNum type="arabicParenR"/>
            </a:pPr>
            <a:r>
              <a:rPr lang="en-US" sz="2000" dirty="0" smtClean="0">
                <a:ln w="0"/>
                <a:effectLst>
                  <a:outerShdw blurRad="38100" dist="19050" dir="2700000" algn="tl" rotWithShape="0">
                    <a:schemeClr val="dk1">
                      <a:alpha val="40000"/>
                    </a:schemeClr>
                  </a:outerShdw>
                </a:effectLst>
              </a:rPr>
              <a:t>Indenting of machinery according to Specs &amp; Class Requirements </a:t>
            </a:r>
            <a:endParaRPr lang="en-US" sz="2000" b="0" cap="none" spc="0" dirty="0" smtClean="0">
              <a:ln w="0"/>
              <a:solidFill>
                <a:schemeClr val="tx1"/>
              </a:solidFill>
              <a:effectLst>
                <a:outerShdw blurRad="38100" dist="19050" dir="2700000" algn="tl" rotWithShape="0">
                  <a:schemeClr val="dk1">
                    <a:alpha val="40000"/>
                  </a:schemeClr>
                </a:outerShdw>
              </a:effectLst>
            </a:endParaRPr>
          </a:p>
          <a:p>
            <a:pPr marL="514350" indent="-514350" algn="just">
              <a:buFont typeface="+mj-lt"/>
              <a:buAutoNum type="arabicParenR"/>
            </a:pPr>
            <a:r>
              <a:rPr lang="en-US" sz="2000" b="0" cap="none" spc="0" dirty="0" smtClean="0">
                <a:ln w="0"/>
                <a:solidFill>
                  <a:schemeClr val="tx1"/>
                </a:solidFill>
                <a:effectLst>
                  <a:outerShdw blurRad="38100" dist="19050" dir="2700000" algn="tl" rotWithShape="0">
                    <a:schemeClr val="dk1">
                      <a:alpha val="40000"/>
                    </a:schemeClr>
                  </a:outerShdw>
                </a:effectLst>
              </a:rPr>
              <a:t>Finalization of P.O.</a:t>
            </a:r>
          </a:p>
          <a:p>
            <a:pPr marL="514350" indent="-514350" algn="just">
              <a:buFont typeface="+mj-lt"/>
              <a:buAutoNum type="arabicParenR"/>
            </a:pPr>
            <a:r>
              <a:rPr lang="en-US" sz="2000" b="0" cap="none" spc="0" dirty="0" smtClean="0">
                <a:ln w="0"/>
                <a:solidFill>
                  <a:schemeClr val="tx1"/>
                </a:solidFill>
                <a:effectLst>
                  <a:outerShdw blurRad="38100" dist="19050" dir="2700000" algn="tl" rotWithShape="0">
                    <a:schemeClr val="dk1">
                      <a:alpha val="40000"/>
                    </a:schemeClr>
                  </a:outerShdw>
                </a:effectLst>
              </a:rPr>
              <a:t>Unit/Block wise Production Process.</a:t>
            </a:r>
          </a:p>
          <a:p>
            <a:pPr marL="514350" indent="-514350" algn="just">
              <a:buFont typeface="+mj-lt"/>
              <a:buAutoNum type="arabicParenR"/>
            </a:pPr>
            <a:r>
              <a:rPr lang="en-US" sz="2000" b="0" cap="none" spc="0" dirty="0" smtClean="0">
                <a:ln w="0"/>
                <a:solidFill>
                  <a:schemeClr val="tx1"/>
                </a:solidFill>
                <a:effectLst>
                  <a:outerShdw blurRad="38100" dist="19050" dir="2700000" algn="tl" rotWithShape="0">
                    <a:schemeClr val="dk1">
                      <a:alpha val="40000"/>
                    </a:schemeClr>
                  </a:outerShdw>
                </a:effectLst>
              </a:rPr>
              <a:t>Pre-Commissioning checks of Various System</a:t>
            </a:r>
          </a:p>
          <a:p>
            <a:pPr marL="514350" indent="-514350" algn="just">
              <a:buFont typeface="+mj-lt"/>
              <a:buAutoNum type="arabicParenR"/>
            </a:pPr>
            <a:r>
              <a:rPr lang="en-US" sz="2000" dirty="0" smtClean="0">
                <a:ln w="0"/>
                <a:effectLst>
                  <a:outerShdw blurRad="38100" dist="19050" dir="2700000" algn="tl" rotWithShape="0">
                    <a:schemeClr val="dk1">
                      <a:alpha val="40000"/>
                    </a:schemeClr>
                  </a:outerShdw>
                </a:effectLst>
              </a:rPr>
              <a:t>Commissioning  of Various System</a:t>
            </a:r>
          </a:p>
          <a:p>
            <a:pPr marL="514350" indent="-514350" algn="just">
              <a:buFont typeface="+mj-lt"/>
              <a:buAutoNum type="arabicParenR"/>
            </a:pPr>
            <a:r>
              <a:rPr lang="en-US" sz="2000" b="0" cap="none" spc="0" dirty="0" smtClean="0">
                <a:ln w="0"/>
                <a:solidFill>
                  <a:schemeClr val="tx1"/>
                </a:solidFill>
                <a:effectLst>
                  <a:outerShdw blurRad="38100" dist="19050" dir="2700000" algn="tl" rotWithShape="0">
                    <a:schemeClr val="dk1">
                      <a:alpha val="40000"/>
                    </a:schemeClr>
                  </a:outerShdw>
                </a:effectLst>
              </a:rPr>
              <a:t>Basin Tria</a:t>
            </a:r>
            <a:r>
              <a:rPr lang="en-US" sz="2000" dirty="0" smtClean="0">
                <a:ln w="0"/>
                <a:effectLst>
                  <a:outerShdw blurRad="38100" dist="19050" dir="2700000" algn="tl" rotWithShape="0">
                    <a:schemeClr val="dk1">
                      <a:alpha val="40000"/>
                    </a:schemeClr>
                  </a:outerShdw>
                </a:effectLst>
              </a:rPr>
              <a:t>l</a:t>
            </a:r>
          </a:p>
          <a:p>
            <a:pPr marL="514350" indent="-514350" algn="just">
              <a:buFont typeface="+mj-lt"/>
              <a:buAutoNum type="arabicParenR"/>
            </a:pPr>
            <a:r>
              <a:rPr lang="en-US" sz="2000" b="0" cap="none" spc="0" dirty="0" smtClean="0">
                <a:ln w="0"/>
                <a:solidFill>
                  <a:schemeClr val="tx1"/>
                </a:solidFill>
                <a:effectLst>
                  <a:outerShdw blurRad="38100" dist="19050" dir="2700000" algn="tl" rotWithShape="0">
                    <a:schemeClr val="dk1">
                      <a:alpha val="40000"/>
                    </a:schemeClr>
                  </a:outerShdw>
                </a:effectLst>
              </a:rPr>
              <a:t>Sea Trial</a:t>
            </a:r>
          </a:p>
          <a:p>
            <a:pPr marL="514350" indent="-514350" algn="just">
              <a:buFont typeface="+mj-lt"/>
              <a:buAutoNum type="arabicParenR"/>
            </a:pPr>
            <a:r>
              <a:rPr lang="en-US" sz="2000" dirty="0" smtClean="0">
                <a:ln w="0"/>
                <a:effectLst>
                  <a:outerShdw blurRad="38100" dist="19050" dir="2700000" algn="tl" rotWithShape="0">
                    <a:schemeClr val="dk1">
                      <a:alpha val="40000"/>
                    </a:schemeClr>
                  </a:outerShdw>
                </a:effectLst>
              </a:rPr>
              <a:t>AS BUILT drawing Preparation</a:t>
            </a:r>
            <a:endParaRPr lang="en-US" sz="2000" b="0" cap="none" spc="0" dirty="0" smtClean="0">
              <a:ln w="0"/>
              <a:solidFill>
                <a:schemeClr val="tx1"/>
              </a:solidFill>
              <a:effectLst>
                <a:outerShdw blurRad="38100" dist="19050" dir="2700000" algn="tl" rotWithShape="0">
                  <a:schemeClr val="dk1">
                    <a:alpha val="40000"/>
                  </a:schemeClr>
                </a:outerShdw>
              </a:effectLst>
            </a:endParaRPr>
          </a:p>
          <a:p>
            <a:endParaRPr lang="en-IN" dirty="0"/>
          </a:p>
        </p:txBody>
      </p:sp>
      <p:pic>
        <p:nvPicPr>
          <p:cNvPr id="4" name="Picture 3" descr="Dhruva Final Logo.jpg"/>
          <p:cNvPicPr>
            <a:picLocks noChangeAspect="1"/>
          </p:cNvPicPr>
          <p:nvPr/>
        </p:nvPicPr>
        <p:blipFill>
          <a:blip r:embed="rId2" cstate="print"/>
          <a:stretch>
            <a:fillRect/>
          </a:stretch>
        </p:blipFill>
        <p:spPr>
          <a:xfrm>
            <a:off x="7391400" y="5473711"/>
            <a:ext cx="1752600" cy="138428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1" name="Object 1"/>
          <p:cNvGraphicFramePr>
            <a:graphicFrameLocks noChangeAspect="1"/>
          </p:cNvGraphicFramePr>
          <p:nvPr/>
        </p:nvGraphicFramePr>
        <p:xfrm>
          <a:off x="-1" y="0"/>
          <a:ext cx="9753601" cy="7239000"/>
        </p:xfrm>
        <a:graphic>
          <a:graphicData uri="http://schemas.openxmlformats.org/presentationml/2006/ole">
            <mc:AlternateContent xmlns:mc="http://schemas.openxmlformats.org/markup-compatibility/2006">
              <mc:Choice xmlns:v="urn:schemas-microsoft-com:vml" Requires="v">
                <p:oleObj spid="_x0000_s9228" name="Acrobat Document" r:id="rId3" imgW="8019943" imgH="5667255" progId="AcroExch.Document.7">
                  <p:embed/>
                </p:oleObj>
              </mc:Choice>
              <mc:Fallback>
                <p:oleObj name="Acrobat Document" r:id="rId3" imgW="8019943" imgH="566725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753601"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6058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hruva Final Logo.jpg"/>
          <p:cNvPicPr>
            <a:picLocks noChangeAspect="1"/>
          </p:cNvPicPr>
          <p:nvPr/>
        </p:nvPicPr>
        <p:blipFill>
          <a:blip r:embed="rId2" cstate="print"/>
          <a:stretch>
            <a:fillRect/>
          </a:stretch>
        </p:blipFill>
        <p:spPr>
          <a:xfrm>
            <a:off x="7391400" y="5473711"/>
            <a:ext cx="1752600" cy="1384289"/>
          </a:xfrm>
          <a:prstGeom prst="rect">
            <a:avLst/>
          </a:prstGeom>
        </p:spPr>
      </p:pic>
      <p:sp>
        <p:nvSpPr>
          <p:cNvPr id="3" name="Rectangle 2"/>
          <p:cNvSpPr/>
          <p:nvPr/>
        </p:nvSpPr>
        <p:spPr>
          <a:xfrm>
            <a:off x="152400" y="304800"/>
            <a:ext cx="2809615" cy="369332"/>
          </a:xfrm>
          <a:prstGeom prst="rect">
            <a:avLst/>
          </a:prstGeom>
        </p:spPr>
        <p:txBody>
          <a:bodyPr wrap="none">
            <a:spAutoFit/>
          </a:bodyPr>
          <a:lstStyle/>
          <a:p>
            <a:pPr marL="514350" indent="-514350" algn="just"/>
            <a:r>
              <a:rPr lang="en-US" dirty="0" smtClean="0">
                <a:ln w="0"/>
                <a:effectLst>
                  <a:outerShdw blurRad="38100" dist="19050" dir="2700000" algn="tl" rotWithShape="0">
                    <a:schemeClr val="dk1">
                      <a:alpha val="40000"/>
                    </a:schemeClr>
                  </a:outerShdw>
                </a:effectLst>
              </a:rPr>
              <a:t>Power Management System</a:t>
            </a:r>
          </a:p>
        </p:txBody>
      </p:sp>
      <p:sp>
        <p:nvSpPr>
          <p:cNvPr id="5" name="Rectangle 4"/>
          <p:cNvSpPr/>
          <p:nvPr/>
        </p:nvSpPr>
        <p:spPr>
          <a:xfrm>
            <a:off x="76200" y="762001"/>
            <a:ext cx="8458200" cy="1815882"/>
          </a:xfrm>
          <a:prstGeom prst="rect">
            <a:avLst/>
          </a:prstGeom>
        </p:spPr>
        <p:txBody>
          <a:bodyPr wrap="square">
            <a:spAutoFit/>
          </a:bodyPr>
          <a:lstStyle/>
          <a:p>
            <a:pPr marL="457200" indent="-457200">
              <a:buFont typeface="Arial" panose="020B0604020202020204" pitchFamily="34" charset="0"/>
              <a:buChar char="•"/>
            </a:pPr>
            <a:r>
              <a:rPr lang="en-US" sz="1600" dirty="0" smtClean="0">
                <a:ln w="0"/>
              </a:rPr>
              <a:t>Power Management system is integrated system for generation and distribution plant.</a:t>
            </a:r>
          </a:p>
          <a:p>
            <a:pPr marL="457200" indent="-457200">
              <a:buFont typeface="Arial" panose="020B0604020202020204" pitchFamily="34" charset="0"/>
              <a:buChar char="•"/>
            </a:pPr>
            <a:r>
              <a:rPr lang="en-US" sz="1600" dirty="0" smtClean="0">
                <a:ln w="0"/>
              </a:rPr>
              <a:t>In which requirement of power is fulfilled with the combination of one or two generators.</a:t>
            </a:r>
          </a:p>
          <a:p>
            <a:pPr marL="457200" indent="-457200">
              <a:buFont typeface="Arial" panose="020B0604020202020204" pitchFamily="34" charset="0"/>
              <a:buChar char="•"/>
            </a:pPr>
            <a:r>
              <a:rPr lang="en-US" sz="1600" dirty="0" smtClean="0">
                <a:ln w="0"/>
              </a:rPr>
              <a:t>Also combination of generating plant, according to the mode of operations for </a:t>
            </a:r>
            <a:r>
              <a:rPr lang="en-US" sz="1600" dirty="0" err="1" smtClean="0">
                <a:ln w="0"/>
              </a:rPr>
              <a:t>e.g</a:t>
            </a:r>
            <a:r>
              <a:rPr lang="en-US" sz="1600" dirty="0" smtClean="0">
                <a:ln w="0"/>
              </a:rPr>
              <a:t> DP mode, Fi-Fi mode, Maneuvering mode , sailing mode etc.</a:t>
            </a:r>
          </a:p>
          <a:p>
            <a:pPr marL="457200" indent="-457200">
              <a:buFont typeface="Arial" panose="020B0604020202020204" pitchFamily="34" charset="0"/>
              <a:buChar char="•"/>
            </a:pPr>
            <a:r>
              <a:rPr lang="en-US" sz="1600" dirty="0" smtClean="0">
                <a:ln w="0"/>
              </a:rPr>
              <a:t>For this integrated system to work generation plant has to set accordingly, with the help of required instrumentation.</a:t>
            </a:r>
          </a:p>
          <a:p>
            <a:pPr marL="457200" indent="-457200">
              <a:buFont typeface="Arial" panose="020B0604020202020204" pitchFamily="34" charset="0"/>
              <a:buChar char="•"/>
            </a:pPr>
            <a:r>
              <a:rPr lang="en-US" sz="1600" dirty="0" err="1" smtClean="0">
                <a:ln w="0"/>
              </a:rPr>
              <a:t>Dhruva</a:t>
            </a:r>
            <a:r>
              <a:rPr lang="en-US" sz="1600" dirty="0" smtClean="0">
                <a:ln w="0"/>
              </a:rPr>
              <a:t> can work for the same to set the Power </a:t>
            </a:r>
            <a:r>
              <a:rPr lang="en-US" sz="1600" smtClean="0">
                <a:ln w="0"/>
              </a:rPr>
              <a:t>Management System.  </a:t>
            </a:r>
            <a:endParaRPr lang="en-US" sz="1600" dirty="0" smtClean="0">
              <a:ln w="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a:srcRect/>
          <a:stretch>
            <a:fillRect/>
          </a:stretch>
        </p:blipFill>
        <p:spPr bwMode="auto">
          <a:xfrm>
            <a:off x="76200" y="76200"/>
            <a:ext cx="8979744" cy="6752319"/>
          </a:xfrm>
          <a:prstGeom prst="rect">
            <a:avLst/>
          </a:prstGeom>
          <a:noFill/>
          <a:ln w="9525">
            <a:noFill/>
            <a:miter lim="800000"/>
            <a:headEnd/>
            <a:tailEnd/>
          </a:ln>
          <a:effectLst/>
        </p:spPr>
      </p:pic>
    </p:spTree>
    <p:extLst>
      <p:ext uri="{BB962C8B-B14F-4D97-AF65-F5344CB8AC3E}">
        <p14:creationId xmlns:p14="http://schemas.microsoft.com/office/powerpoint/2010/main" val="237917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hruva Final Logo.jpg"/>
          <p:cNvPicPr>
            <a:picLocks noChangeAspect="1"/>
          </p:cNvPicPr>
          <p:nvPr/>
        </p:nvPicPr>
        <p:blipFill>
          <a:blip r:embed="rId2" cstate="print"/>
          <a:stretch>
            <a:fillRect/>
          </a:stretch>
        </p:blipFill>
        <p:spPr>
          <a:xfrm>
            <a:off x="7391400" y="5473711"/>
            <a:ext cx="1752600" cy="1384289"/>
          </a:xfrm>
          <a:prstGeom prst="rect">
            <a:avLst/>
          </a:prstGeom>
        </p:spPr>
      </p:pic>
      <p:sp>
        <p:nvSpPr>
          <p:cNvPr id="3" name="Rectangle 2"/>
          <p:cNvSpPr/>
          <p:nvPr/>
        </p:nvSpPr>
        <p:spPr>
          <a:xfrm>
            <a:off x="152400" y="304800"/>
            <a:ext cx="2799292" cy="369332"/>
          </a:xfrm>
          <a:prstGeom prst="rect">
            <a:avLst/>
          </a:prstGeom>
        </p:spPr>
        <p:txBody>
          <a:bodyPr wrap="none">
            <a:spAutoFit/>
          </a:bodyPr>
          <a:lstStyle/>
          <a:p>
            <a:pPr marL="514350" indent="-514350" algn="just"/>
            <a:r>
              <a:rPr lang="en-US" dirty="0" smtClean="0">
                <a:ln w="0"/>
                <a:effectLst>
                  <a:outerShdw blurRad="38100" dist="19050" dir="2700000" algn="tl" rotWithShape="0">
                    <a:schemeClr val="dk1">
                      <a:alpha val="40000"/>
                    </a:schemeClr>
                  </a:outerShdw>
                </a:effectLst>
              </a:rPr>
              <a:t>Vessel Management System</a:t>
            </a:r>
          </a:p>
        </p:txBody>
      </p:sp>
      <p:sp>
        <p:nvSpPr>
          <p:cNvPr id="4" name="Rectangle 3"/>
          <p:cNvSpPr/>
          <p:nvPr/>
        </p:nvSpPr>
        <p:spPr>
          <a:xfrm>
            <a:off x="76200" y="762000"/>
            <a:ext cx="4419600" cy="646331"/>
          </a:xfrm>
          <a:prstGeom prst="rect">
            <a:avLst/>
          </a:prstGeom>
        </p:spPr>
        <p:txBody>
          <a:bodyPr wrap="square">
            <a:spAutoFit/>
          </a:bodyPr>
          <a:lstStyle/>
          <a:p>
            <a:pPr>
              <a:buFont typeface="Arial" pitchFamily="34" charset="0"/>
              <a:buChar char="•"/>
            </a:pPr>
            <a:endParaRPr lang="en-US" dirty="0" smtClean="0"/>
          </a:p>
          <a:p>
            <a:pPr>
              <a:buFont typeface="Arial" pitchFamily="34" charset="0"/>
              <a:buChar char="•"/>
            </a:pPr>
            <a:endParaRPr lang="en-US" dirty="0" smtClean="0"/>
          </a:p>
        </p:txBody>
      </p:sp>
      <p:sp>
        <p:nvSpPr>
          <p:cNvPr id="5" name="Rectangle 4"/>
          <p:cNvSpPr/>
          <p:nvPr/>
        </p:nvSpPr>
        <p:spPr>
          <a:xfrm>
            <a:off x="76200" y="762001"/>
            <a:ext cx="8763000" cy="2800767"/>
          </a:xfrm>
          <a:prstGeom prst="rect">
            <a:avLst/>
          </a:prstGeom>
        </p:spPr>
        <p:txBody>
          <a:bodyPr wrap="square">
            <a:spAutoFit/>
          </a:bodyPr>
          <a:lstStyle/>
          <a:p>
            <a:pPr marL="457200" indent="-457200">
              <a:buFont typeface="Arial" panose="020B0604020202020204" pitchFamily="34" charset="0"/>
              <a:buChar char="•"/>
            </a:pPr>
            <a:r>
              <a:rPr lang="en-US" sz="1600" dirty="0" smtClean="0">
                <a:ln w="0"/>
              </a:rPr>
              <a:t>Vessel Management system is also an integrated system with so much of instrumentation and controllers , which comprises of central alarm system, pump and valve controls, tank gauging system, cargo handling system.</a:t>
            </a:r>
          </a:p>
          <a:p>
            <a:pPr marL="457200" indent="-457200">
              <a:buFont typeface="Arial" panose="020B0604020202020204" pitchFamily="34" charset="0"/>
              <a:buChar char="•"/>
            </a:pPr>
            <a:r>
              <a:rPr lang="en-US" sz="1600" dirty="0" smtClean="0">
                <a:ln w="0"/>
              </a:rPr>
              <a:t>As the system controls the whole ship through required instrumentation inputs, cable laying and termination quantum is high. </a:t>
            </a:r>
          </a:p>
          <a:p>
            <a:pPr marL="457200" indent="-457200">
              <a:buFont typeface="Arial" panose="020B0604020202020204" pitchFamily="34" charset="0"/>
              <a:buChar char="•"/>
            </a:pPr>
            <a:r>
              <a:rPr lang="en-US" sz="1600" dirty="0" err="1" smtClean="0">
                <a:ln w="0"/>
              </a:rPr>
              <a:t>Precommissioning</a:t>
            </a:r>
            <a:r>
              <a:rPr lang="en-US" sz="1600" dirty="0" smtClean="0">
                <a:ln w="0"/>
              </a:rPr>
              <a:t> checks are an important stage in such a system which can be taken over by </a:t>
            </a:r>
            <a:r>
              <a:rPr lang="en-US" sz="1600" dirty="0" err="1" smtClean="0">
                <a:ln w="0"/>
              </a:rPr>
              <a:t>Dhruva</a:t>
            </a:r>
            <a:r>
              <a:rPr lang="en-US" sz="1600" dirty="0" smtClean="0">
                <a:ln w="0"/>
              </a:rPr>
              <a:t>, which includes loop checking, calibration of sensors.</a:t>
            </a:r>
          </a:p>
          <a:p>
            <a:pPr marL="457200" indent="-457200">
              <a:buFont typeface="Arial" panose="020B0604020202020204" pitchFamily="34" charset="0"/>
              <a:buChar char="•"/>
            </a:pPr>
            <a:r>
              <a:rPr lang="en-US" sz="1600" dirty="0" smtClean="0">
                <a:ln w="0"/>
              </a:rPr>
              <a:t>Central alarm system for the ship is also included in this system, I/O list for which also can be prepared according to class requirements and owner’s specification ,loop checking of cables for the system can be done.</a:t>
            </a:r>
          </a:p>
          <a:p>
            <a:pPr marL="457200" indent="-457200">
              <a:buFont typeface="Arial" panose="020B0604020202020204" pitchFamily="34" charset="0"/>
              <a:buChar char="•"/>
            </a:pPr>
            <a:endParaRPr lang="en-US" sz="1600" dirty="0" smtClean="0">
              <a:ln w="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5368"/>
            <a:ext cx="9144000" cy="6484032"/>
          </a:xfrm>
          <a:prstGeom prst="rect">
            <a:avLst/>
          </a:prstGeom>
        </p:spPr>
      </p:pic>
    </p:spTree>
    <p:extLst>
      <p:ext uri="{BB962C8B-B14F-4D97-AF65-F5344CB8AC3E}">
        <p14:creationId xmlns:p14="http://schemas.microsoft.com/office/powerpoint/2010/main" val="2917860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211" y="304800"/>
            <a:ext cx="3812775" cy="369332"/>
          </a:xfrm>
          <a:prstGeom prst="rect">
            <a:avLst/>
          </a:prstGeom>
        </p:spPr>
        <p:txBody>
          <a:bodyPr wrap="none">
            <a:spAutoFit/>
          </a:bodyPr>
          <a:lstStyle/>
          <a:p>
            <a:pPr marL="514350" indent="-514350" algn="just"/>
            <a:r>
              <a:rPr lang="en-US" dirty="0" smtClean="0">
                <a:ln w="0"/>
                <a:effectLst>
                  <a:outerShdw blurRad="38100" dist="19050" dir="2700000" algn="tl" rotWithShape="0">
                    <a:schemeClr val="dk1">
                      <a:alpha val="40000"/>
                    </a:schemeClr>
                  </a:outerShdw>
                </a:effectLst>
              </a:rPr>
              <a:t>Dynamic Positioning System and FMEA</a:t>
            </a:r>
          </a:p>
        </p:txBody>
      </p:sp>
      <p:pic>
        <p:nvPicPr>
          <p:cNvPr id="3" name="Picture 2" descr="Dhruva Final Logo.jpg"/>
          <p:cNvPicPr>
            <a:picLocks noChangeAspect="1"/>
          </p:cNvPicPr>
          <p:nvPr/>
        </p:nvPicPr>
        <p:blipFill>
          <a:blip r:embed="rId2" cstate="print"/>
          <a:stretch>
            <a:fillRect/>
          </a:stretch>
        </p:blipFill>
        <p:spPr>
          <a:xfrm>
            <a:off x="7391400" y="5473711"/>
            <a:ext cx="1752600" cy="1384289"/>
          </a:xfrm>
          <a:prstGeom prst="rect">
            <a:avLst/>
          </a:prstGeom>
        </p:spPr>
      </p:pic>
      <p:sp>
        <p:nvSpPr>
          <p:cNvPr id="4" name="TextBox 3"/>
          <p:cNvSpPr txBox="1"/>
          <p:nvPr/>
        </p:nvSpPr>
        <p:spPr>
          <a:xfrm>
            <a:off x="228600" y="990600"/>
            <a:ext cx="8686800" cy="2585323"/>
          </a:xfrm>
          <a:prstGeom prst="rect">
            <a:avLst/>
          </a:prstGeom>
          <a:noFill/>
        </p:spPr>
        <p:txBody>
          <a:bodyPr wrap="square" rtlCol="0">
            <a:spAutoFit/>
          </a:bodyPr>
          <a:lstStyle/>
          <a:p>
            <a:pPr marL="285750" indent="-285750">
              <a:buFont typeface="Arial" panose="020B0604020202020204" pitchFamily="34" charset="0"/>
              <a:buChar char="•"/>
            </a:pPr>
            <a:r>
              <a:rPr lang="en-IN" dirty="0" smtClean="0"/>
              <a:t>Dynamic positioning system is a Supervisory controlled navigating system ,which maintains vessel position.</a:t>
            </a:r>
          </a:p>
          <a:p>
            <a:pPr marL="285750" indent="-285750">
              <a:buFont typeface="Arial" panose="020B0604020202020204" pitchFamily="34" charset="0"/>
              <a:buChar char="•"/>
            </a:pPr>
            <a:r>
              <a:rPr lang="en-IN" dirty="0" smtClean="0"/>
              <a:t>In this system </a:t>
            </a:r>
            <a:r>
              <a:rPr lang="en-IN" dirty="0" smtClean="0"/>
              <a:t>number </a:t>
            </a:r>
            <a:r>
              <a:rPr lang="en-IN" dirty="0" smtClean="0"/>
              <a:t>of </a:t>
            </a:r>
            <a:r>
              <a:rPr lang="en-IN" dirty="0" smtClean="0"/>
              <a:t>navigational </a:t>
            </a:r>
            <a:r>
              <a:rPr lang="en-IN" dirty="0" err="1" smtClean="0"/>
              <a:t>equipments</a:t>
            </a:r>
            <a:r>
              <a:rPr lang="en-IN" dirty="0" smtClean="0"/>
              <a:t>, </a:t>
            </a:r>
            <a:r>
              <a:rPr lang="en-IN" dirty="0" smtClean="0"/>
              <a:t>propulsion systems, Power generation system are interfaced with each other.</a:t>
            </a:r>
          </a:p>
          <a:p>
            <a:pPr marL="285750" indent="-285750">
              <a:buFont typeface="Arial" panose="020B0604020202020204" pitchFamily="34" charset="0"/>
              <a:buChar char="•"/>
            </a:pPr>
            <a:r>
              <a:rPr lang="en-IN" dirty="0" smtClean="0"/>
              <a:t>It</a:t>
            </a:r>
            <a:r>
              <a:rPr lang="en-IN" dirty="0" smtClean="0"/>
              <a:t> requires </a:t>
            </a:r>
            <a:r>
              <a:rPr lang="en-IN" dirty="0" smtClean="0"/>
              <a:t>substantial amount of cable laying.</a:t>
            </a:r>
          </a:p>
          <a:p>
            <a:pPr marL="285750" indent="-285750">
              <a:buFont typeface="Arial" panose="020B0604020202020204" pitchFamily="34" charset="0"/>
              <a:buChar char="•"/>
            </a:pPr>
            <a:r>
              <a:rPr lang="en-IN" dirty="0" smtClean="0"/>
              <a:t>Loop </a:t>
            </a:r>
            <a:r>
              <a:rPr lang="en-IN" dirty="0" smtClean="0"/>
              <a:t>checking for this system along with fulfilment of interface requirements can be carried out by </a:t>
            </a:r>
            <a:r>
              <a:rPr lang="en-IN" dirty="0" err="1" smtClean="0"/>
              <a:t>Dhrua</a:t>
            </a:r>
            <a:r>
              <a:rPr lang="en-IN" dirty="0" smtClean="0"/>
              <a:t>.</a:t>
            </a:r>
          </a:p>
          <a:p>
            <a:pPr marL="285750" indent="-285750">
              <a:buFont typeface="Arial" panose="020B0604020202020204" pitchFamily="34" charset="0"/>
              <a:buChar char="•"/>
            </a:pPr>
            <a:r>
              <a:rPr lang="en-IN" dirty="0" smtClean="0"/>
              <a:t>Consultation regarding </a:t>
            </a:r>
            <a:r>
              <a:rPr lang="en-IN" dirty="0" smtClean="0"/>
              <a:t>Failure Modes </a:t>
            </a:r>
            <a:r>
              <a:rPr lang="en-IN" dirty="0" smtClean="0"/>
              <a:t>and </a:t>
            </a:r>
            <a:r>
              <a:rPr lang="en-IN" dirty="0" smtClean="0"/>
              <a:t>Effect Analysis </a:t>
            </a:r>
            <a:r>
              <a:rPr lang="en-IN" dirty="0" smtClean="0"/>
              <a:t>(FMEA).    </a:t>
            </a:r>
          </a:p>
          <a:p>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hruva Final Logo.jpg"/>
          <p:cNvPicPr>
            <a:picLocks noChangeAspect="1"/>
          </p:cNvPicPr>
          <p:nvPr/>
        </p:nvPicPr>
        <p:blipFill>
          <a:blip r:embed="rId2" cstate="print"/>
          <a:stretch>
            <a:fillRect/>
          </a:stretch>
        </p:blipFill>
        <p:spPr>
          <a:xfrm>
            <a:off x="7391400" y="5473711"/>
            <a:ext cx="1752600" cy="1384289"/>
          </a:xfrm>
          <a:prstGeom prst="rect">
            <a:avLst/>
          </a:prstGeom>
        </p:spPr>
      </p:pic>
      <p:sp>
        <p:nvSpPr>
          <p:cNvPr id="3" name="Rectangle 2"/>
          <p:cNvSpPr/>
          <p:nvPr/>
        </p:nvSpPr>
        <p:spPr>
          <a:xfrm>
            <a:off x="514808" y="304800"/>
            <a:ext cx="2961580" cy="369332"/>
          </a:xfrm>
          <a:prstGeom prst="rect">
            <a:avLst/>
          </a:prstGeom>
        </p:spPr>
        <p:txBody>
          <a:bodyPr wrap="none">
            <a:spAutoFit/>
          </a:bodyPr>
          <a:lstStyle/>
          <a:p>
            <a:pPr algn="just"/>
            <a:r>
              <a:rPr lang="en-US" u="sng" dirty="0">
                <a:ln w="0"/>
                <a:effectLst>
                  <a:outerShdw blurRad="38100" dist="19050" dir="2700000" algn="tl" rotWithShape="0">
                    <a:schemeClr val="dk1">
                      <a:alpha val="40000"/>
                    </a:schemeClr>
                  </a:outerShdw>
                </a:effectLst>
              </a:rPr>
              <a:t>AS BUILT</a:t>
            </a:r>
            <a:r>
              <a:rPr lang="en-US" dirty="0">
                <a:ln w="0"/>
                <a:effectLst>
                  <a:outerShdw blurRad="38100" dist="19050" dir="2700000" algn="tl" rotWithShape="0">
                    <a:schemeClr val="dk1">
                      <a:alpha val="40000"/>
                    </a:schemeClr>
                  </a:outerShdw>
                </a:effectLst>
              </a:rPr>
              <a:t> drawing Preparation</a:t>
            </a:r>
          </a:p>
        </p:txBody>
      </p:sp>
      <p:sp>
        <p:nvSpPr>
          <p:cNvPr id="4" name="TextBox 3"/>
          <p:cNvSpPr txBox="1"/>
          <p:nvPr/>
        </p:nvSpPr>
        <p:spPr>
          <a:xfrm>
            <a:off x="228600" y="990600"/>
            <a:ext cx="8686800" cy="2585323"/>
          </a:xfrm>
          <a:prstGeom prst="rect">
            <a:avLst/>
          </a:prstGeom>
          <a:noFill/>
        </p:spPr>
        <p:txBody>
          <a:bodyPr wrap="square" rtlCol="0">
            <a:spAutoFit/>
          </a:bodyPr>
          <a:lstStyle/>
          <a:p>
            <a:endParaRPr lang="en-IN" dirty="0" smtClean="0"/>
          </a:p>
          <a:p>
            <a:pPr marL="285750" indent="-285750">
              <a:buFont typeface="Arial" panose="020B0604020202020204" pitchFamily="34" charset="0"/>
              <a:buChar char="•"/>
            </a:pPr>
            <a:r>
              <a:rPr lang="en-IN" dirty="0" smtClean="0"/>
              <a:t>During hot work stages few onsite changes being done, same need to be incorporated in the respective drawing. </a:t>
            </a:r>
            <a:endParaRPr lang="en-IN" dirty="0"/>
          </a:p>
          <a:p>
            <a:pPr marL="285750" indent="-285750">
              <a:buFont typeface="Arial" panose="020B0604020202020204" pitchFamily="34" charset="0"/>
              <a:buChar char="•"/>
            </a:pPr>
            <a:r>
              <a:rPr lang="en-IN" dirty="0" smtClean="0"/>
              <a:t>During Commissioning and trials of the system some minor changes need to be done in the cable laying and termination. Same has to be incorporated in the </a:t>
            </a:r>
            <a:r>
              <a:rPr lang="en-IN" dirty="0" smtClean="0"/>
              <a:t>respective </a:t>
            </a:r>
            <a:r>
              <a:rPr lang="en-IN" dirty="0" smtClean="0"/>
              <a:t>system drawing before delivery of the ship.</a:t>
            </a:r>
          </a:p>
          <a:p>
            <a:pPr marL="285750" indent="-285750">
              <a:buFont typeface="Arial" panose="020B0604020202020204" pitchFamily="34" charset="0"/>
              <a:buChar char="•"/>
            </a:pPr>
            <a:r>
              <a:rPr lang="en-IN" dirty="0" smtClean="0"/>
              <a:t>These drawings are very </a:t>
            </a:r>
            <a:r>
              <a:rPr lang="en-IN" dirty="0"/>
              <a:t>much helpful for next </a:t>
            </a:r>
            <a:r>
              <a:rPr lang="en-IN" dirty="0" smtClean="0"/>
              <a:t>Sister </a:t>
            </a:r>
            <a:r>
              <a:rPr lang="en-IN" dirty="0"/>
              <a:t>ship</a:t>
            </a:r>
            <a:r>
              <a:rPr lang="en-IN" dirty="0" smtClean="0"/>
              <a:t>.</a:t>
            </a:r>
          </a:p>
          <a:p>
            <a:pPr marL="285750" indent="-285750">
              <a:buFont typeface="Arial" panose="020B0604020202020204" pitchFamily="34" charset="0"/>
              <a:buChar char="•"/>
            </a:pPr>
            <a:endParaRPr lang="en-IN" dirty="0" smtClean="0"/>
          </a:p>
          <a:p>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19803" y="1505925"/>
            <a:ext cx="4689293" cy="3683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Picture 1" descr="Dhruva Final Logo.jpg"/>
          <p:cNvPicPr>
            <a:picLocks noChangeAspect="1"/>
          </p:cNvPicPr>
          <p:nvPr/>
        </p:nvPicPr>
        <p:blipFill>
          <a:blip r:embed="rId2" cstate="print"/>
          <a:stretch>
            <a:fillRect/>
          </a:stretch>
        </p:blipFill>
        <p:spPr>
          <a:xfrm>
            <a:off x="2407049" y="1679948"/>
            <a:ext cx="4114800" cy="3250070"/>
          </a:xfrm>
          <a:prstGeom prst="rect">
            <a:avLst/>
          </a:prstGeom>
        </p:spPr>
      </p:pic>
      <p:sp>
        <p:nvSpPr>
          <p:cNvPr id="3" name="Rectangle 2"/>
          <p:cNvSpPr/>
          <p:nvPr/>
        </p:nvSpPr>
        <p:spPr>
          <a:xfrm>
            <a:off x="1358366" y="5058212"/>
            <a:ext cx="6427268" cy="830997"/>
          </a:xfrm>
          <a:prstGeom prst="rect">
            <a:avLst/>
          </a:prstGeom>
        </p:spPr>
        <p:txBody>
          <a:bodyPr wrap="square">
            <a:spAutoFit/>
            <a:scene3d>
              <a:camera prst="orthographicFront"/>
              <a:lightRig rig="threePt" dir="t"/>
            </a:scene3d>
            <a:sp3d extrusionH="57150">
              <a:bevelT w="38100" h="38100" prst="slope"/>
            </a:sp3d>
          </a:bodyPr>
          <a:lstStyle/>
          <a:p>
            <a:pPr algn="ctr"/>
            <a:r>
              <a:rPr lang="en-US" sz="4800" u="sng" dirty="0" smtClean="0">
                <a:ln w="0"/>
                <a:effectLst>
                  <a:outerShdw blurRad="38100" dist="19050" dir="2700000" algn="tl" rotWithShape="0">
                    <a:schemeClr val="dk1">
                      <a:alpha val="40000"/>
                    </a:schemeClr>
                  </a:outerShdw>
                </a:effectLst>
              </a:rPr>
              <a:t>THANK YOU</a:t>
            </a:r>
            <a:endParaRPr lang="en-US" sz="4800" b="1" dirty="0">
              <a:ln w="22225">
                <a:solidFill>
                  <a:schemeClr val="accent2"/>
                </a:solidFill>
                <a:prstDash val="solid"/>
              </a:ln>
              <a:solidFill>
                <a:schemeClr val="accent2">
                  <a:lumMod val="40000"/>
                  <a:lumOff val="60000"/>
                </a:schemeClr>
              </a:solidFill>
            </a:endParaRPr>
          </a:p>
        </p:txBody>
      </p:sp>
      <p:sp>
        <p:nvSpPr>
          <p:cNvPr id="4" name="TextBox 3"/>
          <p:cNvSpPr txBox="1"/>
          <p:nvPr/>
        </p:nvSpPr>
        <p:spPr>
          <a:xfrm>
            <a:off x="228600" y="990600"/>
            <a:ext cx="8686800" cy="646331"/>
          </a:xfrm>
          <a:prstGeom prst="rect">
            <a:avLst/>
          </a:prstGeom>
          <a:noFill/>
        </p:spPr>
        <p:txBody>
          <a:bodyPr wrap="square" rtlCol="0">
            <a:spAutoFit/>
          </a:bodyPr>
          <a:lstStyle/>
          <a:p>
            <a:pPr marL="285750" indent="-285750">
              <a:buFont typeface="Arial" panose="020B0604020202020204" pitchFamily="34" charset="0"/>
              <a:buChar char="•"/>
            </a:pPr>
            <a:endParaRPr lang="en-IN" dirty="0" smtClean="0"/>
          </a:p>
          <a:p>
            <a:endParaRPr lang="en-IN" dirty="0"/>
          </a:p>
        </p:txBody>
      </p:sp>
      <p:cxnSp>
        <p:nvCxnSpPr>
          <p:cNvPr id="7" name="Straight Connector 6"/>
          <p:cNvCxnSpPr/>
          <p:nvPr/>
        </p:nvCxnSpPr>
        <p:spPr>
          <a:xfrm flipH="1" flipV="1">
            <a:off x="6182436" y="1624084"/>
            <a:ext cx="30857" cy="4886"/>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76800" y="6324600"/>
            <a:ext cx="4038600" cy="369332"/>
          </a:xfrm>
          <a:prstGeom prst="rect">
            <a:avLst/>
          </a:prstGeom>
          <a:noFill/>
        </p:spPr>
        <p:txBody>
          <a:bodyPr wrap="square" rtlCol="0">
            <a:spAutoFit/>
          </a:bodyPr>
          <a:lstStyle/>
          <a:p>
            <a:r>
              <a:rPr lang="en-IN" i="1" u="sng" dirty="0" smtClean="0">
                <a:solidFill>
                  <a:srgbClr val="0000FF"/>
                </a:solidFill>
              </a:rPr>
              <a:t>www.dhruvashippingconsultants.com</a:t>
            </a:r>
            <a:endParaRPr lang="en-IN" i="1" u="sng" dirty="0">
              <a:solidFill>
                <a:srgbClr val="0000FF"/>
              </a:solidFill>
            </a:endParaRPr>
          </a:p>
        </p:txBody>
      </p:sp>
    </p:spTree>
    <p:extLst>
      <p:ext uri="{BB962C8B-B14F-4D97-AF65-F5344CB8AC3E}">
        <p14:creationId xmlns:p14="http://schemas.microsoft.com/office/powerpoint/2010/main" val="3170139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625639" y="2555884"/>
            <a:ext cx="5264240" cy="1270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2" name="Rectangle 1"/>
          <p:cNvSpPr/>
          <p:nvPr/>
        </p:nvSpPr>
        <p:spPr>
          <a:xfrm>
            <a:off x="1835239" y="857250"/>
            <a:ext cx="4817990" cy="5262979"/>
          </a:xfrm>
          <a:prstGeom prst="rect">
            <a:avLst/>
          </a:prstGeom>
          <a:noFill/>
        </p:spPr>
        <p:txBody>
          <a:bodyPr wrap="square" lIns="68580" tIns="34290" rIns="68580" bIns="34290">
            <a:spAutoFit/>
          </a:bodyPr>
          <a:lstStyle/>
          <a:p>
            <a:pPr algn="ctr"/>
            <a:r>
              <a:rPr lang="en-US" sz="4050" dirty="0">
                <a:ln w="0"/>
                <a:effectLst>
                  <a:outerShdw blurRad="38100" dist="19050" dir="2700000" algn="tl" rotWithShape="0">
                    <a:schemeClr val="dk1">
                      <a:alpha val="40000"/>
                    </a:schemeClr>
                  </a:outerShdw>
                </a:effectLst>
              </a:rPr>
              <a:t>Shipbuilding Process</a:t>
            </a:r>
          </a:p>
          <a:p>
            <a:pPr algn="ctr"/>
            <a:endParaRPr lang="en-US" sz="2700" dirty="0">
              <a:ln w="0"/>
              <a:effectLst>
                <a:outerShdw blurRad="38100" dist="19050" dir="2700000" algn="tl" rotWithShape="0">
                  <a:schemeClr val="dk1">
                    <a:alpha val="40000"/>
                  </a:schemeClr>
                </a:outerShdw>
              </a:effectLst>
            </a:endParaRPr>
          </a:p>
          <a:p>
            <a:pPr algn="ctr"/>
            <a:r>
              <a:rPr lang="en-US" sz="2700" dirty="0">
                <a:ln w="0"/>
                <a:effectLst>
                  <a:outerShdw blurRad="38100" dist="19050" dir="2700000" algn="tl" rotWithShape="0">
                    <a:schemeClr val="dk1">
                      <a:alpha val="40000"/>
                    </a:schemeClr>
                  </a:outerShdw>
                </a:effectLst>
              </a:rPr>
              <a:t>Owner’s Technical Specification</a:t>
            </a:r>
          </a:p>
          <a:p>
            <a:pPr algn="ctr"/>
            <a:endParaRPr lang="en-US" sz="2700" dirty="0">
              <a:ln w="0"/>
              <a:effectLst>
                <a:outerShdw blurRad="38100" dist="19050" dir="2700000" algn="tl" rotWithShape="0">
                  <a:schemeClr val="dk1">
                    <a:alpha val="40000"/>
                  </a:schemeClr>
                </a:outerShdw>
              </a:effectLst>
            </a:endParaRPr>
          </a:p>
          <a:p>
            <a:pPr algn="ctr"/>
            <a:r>
              <a:rPr lang="en-US" sz="2700" dirty="0">
                <a:ln w="0"/>
                <a:effectLst>
                  <a:outerShdw blurRad="38100" dist="19050" dir="2700000" algn="tl" rotWithShape="0">
                    <a:schemeClr val="dk1">
                      <a:alpha val="40000"/>
                    </a:schemeClr>
                  </a:outerShdw>
                </a:effectLst>
              </a:rPr>
              <a:t>Approved structural drawings and designs</a:t>
            </a:r>
          </a:p>
          <a:p>
            <a:pPr algn="ctr"/>
            <a:endParaRPr lang="en-US" sz="2700" dirty="0">
              <a:ln w="0"/>
              <a:effectLst>
                <a:outerShdw blurRad="38100" dist="19050" dir="2700000" algn="tl" rotWithShape="0">
                  <a:schemeClr val="dk1">
                    <a:alpha val="40000"/>
                  </a:schemeClr>
                </a:outerShdw>
              </a:effectLst>
            </a:endParaRPr>
          </a:p>
          <a:p>
            <a:pPr algn="ctr"/>
            <a:r>
              <a:rPr lang="en-US" sz="2700" dirty="0">
                <a:ln w="0"/>
                <a:effectLst>
                  <a:outerShdw blurRad="38100" dist="19050" dir="2700000" algn="tl" rotWithShape="0">
                    <a:schemeClr val="dk1">
                      <a:alpha val="40000"/>
                    </a:schemeClr>
                  </a:outerShdw>
                </a:effectLst>
              </a:rPr>
              <a:t>Indenting of machinery according to Specs &amp; class requirements </a:t>
            </a:r>
          </a:p>
          <a:p>
            <a:pPr algn="ctr"/>
            <a:endParaRPr lang="en-US" sz="2700" dirty="0">
              <a:ln w="0"/>
              <a:effectLst>
                <a:outerShdw blurRad="38100" dist="19050" dir="2700000" algn="tl" rotWithShape="0">
                  <a:schemeClr val="dk1">
                    <a:alpha val="40000"/>
                  </a:schemeClr>
                </a:outerShdw>
              </a:effectLst>
            </a:endParaRPr>
          </a:p>
          <a:p>
            <a:pPr algn="ctr"/>
            <a:r>
              <a:rPr lang="en-US" sz="2700" dirty="0">
                <a:ln w="0"/>
                <a:effectLst>
                  <a:outerShdw blurRad="38100" dist="19050" dir="2700000" algn="tl" rotWithShape="0">
                    <a:schemeClr val="dk1">
                      <a:alpha val="40000"/>
                    </a:schemeClr>
                  </a:outerShdw>
                </a:effectLst>
              </a:rPr>
              <a:t>Finalization of P.O.</a:t>
            </a:r>
          </a:p>
          <a:p>
            <a:pPr algn="ctr"/>
            <a:endParaRPr lang="en-US" sz="2700" dirty="0">
              <a:ln w="0"/>
              <a:effectLst>
                <a:outerShdw blurRad="38100" dist="19050" dir="2700000" algn="tl" rotWithShape="0">
                  <a:schemeClr val="dk1">
                    <a:alpha val="40000"/>
                  </a:schemeClr>
                </a:outerShdw>
              </a:effectLst>
            </a:endParaRPr>
          </a:p>
        </p:txBody>
      </p:sp>
      <p:cxnSp>
        <p:nvCxnSpPr>
          <p:cNvPr id="4" name="Straight Connector 3"/>
          <p:cNvCxnSpPr/>
          <p:nvPr/>
        </p:nvCxnSpPr>
        <p:spPr>
          <a:xfrm>
            <a:off x="4244234" y="1426863"/>
            <a:ext cx="0" cy="423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244234" y="1850256"/>
            <a:ext cx="0" cy="192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244234" y="2306124"/>
            <a:ext cx="0" cy="515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44234" y="3527731"/>
            <a:ext cx="0" cy="565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244235" y="4752833"/>
            <a:ext cx="13525" cy="566947"/>
          </a:xfrm>
          <a:prstGeom prst="line">
            <a:avLst/>
          </a:prstGeom>
        </p:spPr>
        <p:style>
          <a:lnRef idx="1">
            <a:schemeClr val="accent1"/>
          </a:lnRef>
          <a:fillRef idx="0">
            <a:schemeClr val="accent1"/>
          </a:fillRef>
          <a:effectRef idx="0">
            <a:schemeClr val="accent1"/>
          </a:effectRef>
          <a:fontRef idx="minor">
            <a:schemeClr val="tx1"/>
          </a:fontRef>
        </p:style>
      </p:cxnSp>
      <p:sp>
        <p:nvSpPr>
          <p:cNvPr id="7" name="Right Arrow 6"/>
          <p:cNvSpPr/>
          <p:nvPr/>
        </p:nvSpPr>
        <p:spPr>
          <a:xfrm>
            <a:off x="627845" y="4093068"/>
            <a:ext cx="1081826" cy="5215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0" name="Right Arrow 9"/>
          <p:cNvSpPr/>
          <p:nvPr/>
        </p:nvSpPr>
        <p:spPr>
          <a:xfrm>
            <a:off x="567958" y="1946323"/>
            <a:ext cx="1238304" cy="4467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Tree>
    <p:extLst>
      <p:ext uri="{BB962C8B-B14F-4D97-AF65-F5344CB8AC3E}">
        <p14:creationId xmlns:p14="http://schemas.microsoft.com/office/powerpoint/2010/main" val="164603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861270" y="720474"/>
            <a:ext cx="5167649" cy="94032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2" name="Rectangle 1"/>
          <p:cNvSpPr/>
          <p:nvPr/>
        </p:nvSpPr>
        <p:spPr>
          <a:xfrm>
            <a:off x="1" y="857250"/>
            <a:ext cx="9144000" cy="1938992"/>
          </a:xfrm>
          <a:prstGeom prst="rect">
            <a:avLst/>
          </a:prstGeom>
          <a:noFill/>
        </p:spPr>
        <p:txBody>
          <a:bodyPr wrap="square" lIns="68580" tIns="34290" rIns="68580" bIns="34290">
            <a:spAutoFit/>
          </a:bodyPr>
          <a:lstStyle/>
          <a:p>
            <a:pPr algn="ctr"/>
            <a:r>
              <a:rPr lang="en-US" sz="2700" dirty="0">
                <a:ln w="0"/>
                <a:effectLst>
                  <a:outerShdw blurRad="38100" dist="19050" dir="2700000" algn="tl" rotWithShape="0">
                    <a:schemeClr val="dk1">
                      <a:alpha val="40000"/>
                    </a:schemeClr>
                  </a:outerShdw>
                </a:effectLst>
              </a:rPr>
              <a:t>Preparation of working drawings</a:t>
            </a:r>
          </a:p>
          <a:p>
            <a:pPr algn="ctr"/>
            <a:endParaRPr lang="en-US" sz="4050" dirty="0">
              <a:ln w="0"/>
              <a:effectLst>
                <a:outerShdw blurRad="38100" dist="19050" dir="2700000" algn="tl" rotWithShape="0">
                  <a:schemeClr val="dk1">
                    <a:alpha val="40000"/>
                  </a:schemeClr>
                </a:outerShdw>
              </a:effectLst>
            </a:endParaRPr>
          </a:p>
          <a:p>
            <a:pPr algn="ctr"/>
            <a:endParaRPr lang="en-US" sz="2700" dirty="0">
              <a:ln w="0"/>
              <a:effectLst>
                <a:outerShdw blurRad="38100" dist="19050" dir="2700000" algn="tl" rotWithShape="0">
                  <a:schemeClr val="dk1">
                    <a:alpha val="40000"/>
                  </a:schemeClr>
                </a:outerShdw>
              </a:effectLst>
            </a:endParaRPr>
          </a:p>
          <a:p>
            <a:pPr algn="ctr"/>
            <a:endParaRPr lang="en-US" sz="2700" dirty="0">
              <a:ln w="0"/>
              <a:effectLst>
                <a:outerShdw blurRad="38100" dist="19050" dir="2700000" algn="tl" rotWithShape="0">
                  <a:schemeClr val="dk1">
                    <a:alpha val="40000"/>
                  </a:schemeClr>
                </a:outerShdw>
              </a:effectLst>
            </a:endParaRPr>
          </a:p>
        </p:txBody>
      </p:sp>
      <p:cxnSp>
        <p:nvCxnSpPr>
          <p:cNvPr id="4" name="Straight Connector 3"/>
          <p:cNvCxnSpPr/>
          <p:nvPr/>
        </p:nvCxnSpPr>
        <p:spPr>
          <a:xfrm>
            <a:off x="4414235" y="1233958"/>
            <a:ext cx="0" cy="598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51138" y="1832826"/>
            <a:ext cx="8171645" cy="19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21281" y="1852144"/>
            <a:ext cx="9659" cy="560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117862" y="1865188"/>
            <a:ext cx="9659" cy="547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84100" y="1865188"/>
            <a:ext cx="9659" cy="547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219209" y="1865188"/>
            <a:ext cx="9659" cy="547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8402660" y="1832825"/>
            <a:ext cx="9659" cy="547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016515" y="1832825"/>
            <a:ext cx="9659" cy="547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0711" y="2306951"/>
            <a:ext cx="540854" cy="392415"/>
          </a:xfrm>
          <a:prstGeom prst="rect">
            <a:avLst/>
          </a:prstGeom>
          <a:noFill/>
        </p:spPr>
        <p:txBody>
          <a:bodyPr wrap="none" lIns="68580" tIns="34290" rIns="68580" bIns="34290">
            <a:spAutoFit/>
          </a:bodyPr>
          <a:lstStyle/>
          <a:p>
            <a:pPr algn="ctr"/>
            <a:r>
              <a:rPr lang="en-US" sz="2100" dirty="0">
                <a:ln w="0"/>
                <a:effectLst>
                  <a:outerShdw blurRad="38100" dist="19050" dir="2700000" algn="tl" rotWithShape="0">
                    <a:schemeClr val="dk1">
                      <a:alpha val="40000"/>
                    </a:schemeClr>
                  </a:outerShdw>
                </a:effectLst>
              </a:rPr>
              <a:t>SLD</a:t>
            </a:r>
          </a:p>
        </p:txBody>
      </p:sp>
      <p:sp>
        <p:nvSpPr>
          <p:cNvPr id="36" name="Rectangle 35"/>
          <p:cNvSpPr/>
          <p:nvPr/>
        </p:nvSpPr>
        <p:spPr>
          <a:xfrm>
            <a:off x="695041" y="2294999"/>
            <a:ext cx="609783" cy="392415"/>
          </a:xfrm>
          <a:prstGeom prst="rect">
            <a:avLst/>
          </a:prstGeom>
          <a:noFill/>
        </p:spPr>
        <p:txBody>
          <a:bodyPr wrap="none" lIns="68580" tIns="34290" rIns="68580" bIns="34290">
            <a:spAutoFit/>
          </a:bodyPr>
          <a:lstStyle/>
          <a:p>
            <a:pPr algn="ctr"/>
            <a:r>
              <a:rPr lang="en-US" sz="2100" dirty="0">
                <a:ln w="0"/>
                <a:effectLst>
                  <a:outerShdw blurRad="38100" dist="19050" dir="2700000" algn="tl" rotWithShape="0">
                    <a:schemeClr val="dk1">
                      <a:alpha val="40000"/>
                    </a:schemeClr>
                  </a:outerShdw>
                </a:effectLst>
              </a:rPr>
              <a:t>IWD</a:t>
            </a:r>
          </a:p>
        </p:txBody>
      </p:sp>
      <p:sp>
        <p:nvSpPr>
          <p:cNvPr id="37" name="Rectangle 36"/>
          <p:cNvSpPr/>
          <p:nvPr/>
        </p:nvSpPr>
        <p:spPr>
          <a:xfrm>
            <a:off x="1289828" y="2341577"/>
            <a:ext cx="1933350" cy="715581"/>
          </a:xfrm>
          <a:prstGeom prst="rect">
            <a:avLst/>
          </a:prstGeom>
          <a:noFill/>
        </p:spPr>
        <p:txBody>
          <a:bodyPr wrap="none" lIns="68580" tIns="34290" rIns="68580" bIns="34290">
            <a:spAutoFit/>
          </a:bodyPr>
          <a:lstStyle/>
          <a:p>
            <a:pPr algn="ctr"/>
            <a:r>
              <a:rPr lang="en-US" sz="2100" dirty="0">
                <a:ln w="0"/>
                <a:effectLst>
                  <a:outerShdw blurRad="38100" dist="19050" dir="2700000" algn="tl" rotWithShape="0">
                    <a:schemeClr val="dk1">
                      <a:alpha val="40000"/>
                    </a:schemeClr>
                  </a:outerShdw>
                </a:effectLst>
              </a:rPr>
              <a:t>TRAY &amp; HANGER</a:t>
            </a:r>
          </a:p>
          <a:p>
            <a:pPr algn="ctr"/>
            <a:r>
              <a:rPr lang="en-US" sz="2100" dirty="0">
                <a:ln w="0"/>
                <a:effectLst>
                  <a:outerShdw blurRad="38100" dist="19050" dir="2700000" algn="tl" rotWithShape="0">
                    <a:schemeClr val="dk1">
                      <a:alpha val="40000"/>
                    </a:schemeClr>
                  </a:outerShdw>
                </a:effectLst>
              </a:rPr>
              <a:t> LAYOUTS</a:t>
            </a:r>
          </a:p>
        </p:txBody>
      </p:sp>
      <p:sp>
        <p:nvSpPr>
          <p:cNvPr id="3" name="Rectangle 2"/>
          <p:cNvSpPr/>
          <p:nvPr/>
        </p:nvSpPr>
        <p:spPr>
          <a:xfrm>
            <a:off x="3369051" y="2344995"/>
            <a:ext cx="1422057" cy="715581"/>
          </a:xfrm>
          <a:prstGeom prst="rect">
            <a:avLst/>
          </a:prstGeom>
          <a:noFill/>
        </p:spPr>
        <p:txBody>
          <a:bodyPr wrap="none" lIns="68580" tIns="34290" rIns="68580" bIns="34290">
            <a:spAutoFit/>
          </a:bodyPr>
          <a:lstStyle/>
          <a:p>
            <a:pPr algn="ctr"/>
            <a:r>
              <a:rPr lang="en-US" sz="2100" dirty="0">
                <a:ln w="0"/>
                <a:effectLst>
                  <a:outerShdw blurRad="38100" dist="19050" dir="2700000" algn="tl" rotWithShape="0">
                    <a:schemeClr val="dk1">
                      <a:alpha val="40000"/>
                    </a:schemeClr>
                  </a:outerShdw>
                </a:effectLst>
              </a:rPr>
              <a:t>Penetration</a:t>
            </a:r>
          </a:p>
          <a:p>
            <a:pPr algn="ctr"/>
            <a:r>
              <a:rPr lang="en-US" sz="2100" dirty="0">
                <a:ln w="0"/>
                <a:effectLst>
                  <a:outerShdw blurRad="38100" dist="19050" dir="2700000" algn="tl" rotWithShape="0">
                    <a:schemeClr val="dk1">
                      <a:alpha val="40000"/>
                    </a:schemeClr>
                  </a:outerShdw>
                </a:effectLst>
              </a:rPr>
              <a:t> layout</a:t>
            </a:r>
          </a:p>
        </p:txBody>
      </p:sp>
      <p:sp>
        <p:nvSpPr>
          <p:cNvPr id="8" name="Rectangle 7"/>
          <p:cNvSpPr/>
          <p:nvPr/>
        </p:nvSpPr>
        <p:spPr>
          <a:xfrm>
            <a:off x="5183576" y="2392285"/>
            <a:ext cx="1784784" cy="392415"/>
          </a:xfrm>
          <a:prstGeom prst="rect">
            <a:avLst/>
          </a:prstGeom>
          <a:noFill/>
        </p:spPr>
        <p:txBody>
          <a:bodyPr wrap="none" lIns="68580" tIns="34290" rIns="68580" bIns="34290">
            <a:spAutoFit/>
          </a:bodyPr>
          <a:lstStyle/>
          <a:p>
            <a:pPr algn="ctr"/>
            <a:r>
              <a:rPr lang="en-US" sz="2100" dirty="0">
                <a:ln w="0"/>
                <a:effectLst>
                  <a:outerShdw blurRad="38100" dist="19050" dir="2700000" algn="tl" rotWithShape="0">
                    <a:schemeClr val="dk1">
                      <a:alpha val="40000"/>
                    </a:schemeClr>
                  </a:outerShdw>
                </a:effectLst>
              </a:rPr>
              <a:t>Cable schedule</a:t>
            </a:r>
          </a:p>
        </p:txBody>
      </p:sp>
      <p:sp>
        <p:nvSpPr>
          <p:cNvPr id="9" name="Rectangle 8"/>
          <p:cNvSpPr/>
          <p:nvPr/>
        </p:nvSpPr>
        <p:spPr>
          <a:xfrm>
            <a:off x="7413601" y="2391652"/>
            <a:ext cx="1580947" cy="392415"/>
          </a:xfrm>
          <a:prstGeom prst="rect">
            <a:avLst/>
          </a:prstGeom>
          <a:noFill/>
        </p:spPr>
        <p:txBody>
          <a:bodyPr wrap="none" lIns="68580" tIns="34290" rIns="68580" bIns="34290">
            <a:spAutoFit/>
          </a:bodyPr>
          <a:lstStyle/>
          <a:p>
            <a:pPr algn="ctr"/>
            <a:r>
              <a:rPr lang="en-US" sz="2100" dirty="0">
                <a:ln w="0"/>
                <a:effectLst>
                  <a:outerShdw blurRad="38100" dist="19050" dir="2700000" algn="tl" rotWithShape="0">
                    <a:schemeClr val="dk1">
                      <a:alpha val="40000"/>
                    </a:schemeClr>
                  </a:outerShdw>
                </a:effectLst>
              </a:rPr>
              <a:t>Trial Protocol</a:t>
            </a:r>
          </a:p>
        </p:txBody>
      </p:sp>
      <p:cxnSp>
        <p:nvCxnSpPr>
          <p:cNvPr id="11" name="Straight Connector 10"/>
          <p:cNvCxnSpPr>
            <a:stCxn id="3" idx="2"/>
            <a:endCxn id="13" idx="0"/>
          </p:cNvCxnSpPr>
          <p:nvPr/>
        </p:nvCxnSpPr>
        <p:spPr>
          <a:xfrm>
            <a:off x="4080080" y="3060576"/>
            <a:ext cx="47441" cy="2816051"/>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19921" y="5876627"/>
            <a:ext cx="5415200" cy="438582"/>
          </a:xfrm>
          <a:prstGeom prst="rect">
            <a:avLst/>
          </a:prstGeom>
          <a:noFill/>
        </p:spPr>
        <p:txBody>
          <a:bodyPr wrap="none" lIns="68580" tIns="34290" rIns="68580" bIns="34290">
            <a:spAutoFit/>
          </a:bodyPr>
          <a:lstStyle/>
          <a:p>
            <a:pPr algn="ctr"/>
            <a:r>
              <a:rPr lang="en-US" sz="2400" dirty="0">
                <a:ln w="0"/>
                <a:effectLst>
                  <a:outerShdw blurRad="38100" dist="19050" dir="2700000" algn="tl" rotWithShape="0">
                    <a:schemeClr val="dk1">
                      <a:alpha val="40000"/>
                    </a:schemeClr>
                  </a:outerShdw>
                </a:effectLst>
              </a:rPr>
              <a:t>Production According to working drawings</a:t>
            </a:r>
          </a:p>
        </p:txBody>
      </p:sp>
      <p:sp>
        <p:nvSpPr>
          <p:cNvPr id="10" name="Up Arrow 9"/>
          <p:cNvSpPr/>
          <p:nvPr/>
        </p:nvSpPr>
        <p:spPr>
          <a:xfrm>
            <a:off x="111640" y="2634653"/>
            <a:ext cx="165086" cy="6671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2" name="Up Arrow 11"/>
          <p:cNvSpPr/>
          <p:nvPr/>
        </p:nvSpPr>
        <p:spPr>
          <a:xfrm>
            <a:off x="907848" y="2666033"/>
            <a:ext cx="153413" cy="6144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4" name="Up Arrow 13"/>
          <p:cNvSpPr/>
          <p:nvPr/>
        </p:nvSpPr>
        <p:spPr>
          <a:xfrm>
            <a:off x="2101696" y="3057157"/>
            <a:ext cx="233617" cy="4949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5" name="Up Arrow 14"/>
          <p:cNvSpPr/>
          <p:nvPr/>
        </p:nvSpPr>
        <p:spPr>
          <a:xfrm>
            <a:off x="4318188" y="3057157"/>
            <a:ext cx="253813" cy="5623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6" name="Up Arrow 15"/>
          <p:cNvSpPr/>
          <p:nvPr/>
        </p:nvSpPr>
        <p:spPr>
          <a:xfrm>
            <a:off x="5980134" y="2816208"/>
            <a:ext cx="191669" cy="7133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7" name="Up Arrow 16"/>
          <p:cNvSpPr/>
          <p:nvPr/>
        </p:nvSpPr>
        <p:spPr>
          <a:xfrm>
            <a:off x="8204074" y="2784067"/>
            <a:ext cx="198587" cy="768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cxnSp>
        <p:nvCxnSpPr>
          <p:cNvPr id="26" name="Straight Arrow Connector 25"/>
          <p:cNvCxnSpPr/>
          <p:nvPr/>
        </p:nvCxnSpPr>
        <p:spPr>
          <a:xfrm>
            <a:off x="7313660" y="1865188"/>
            <a:ext cx="9658" cy="2264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584885" y="4140227"/>
            <a:ext cx="3060390" cy="392415"/>
          </a:xfrm>
          <a:prstGeom prst="rect">
            <a:avLst/>
          </a:prstGeom>
          <a:noFill/>
        </p:spPr>
        <p:txBody>
          <a:bodyPr wrap="none" lIns="68580" tIns="34290" rIns="68580" bIns="34290">
            <a:spAutoFit/>
          </a:bodyPr>
          <a:lstStyle/>
          <a:p>
            <a:pPr algn="ctr"/>
            <a:r>
              <a:rPr lang="en-US" sz="2100" dirty="0" smtClean="0">
                <a:ln w="0"/>
                <a:effectLst>
                  <a:outerShdw blurRad="38100" dist="19050" dir="2700000" algn="tl" rotWithShape="0">
                    <a:schemeClr val="dk1">
                      <a:alpha val="40000"/>
                    </a:schemeClr>
                  </a:outerShdw>
                </a:effectLst>
              </a:rPr>
              <a:t>Signal Interfacing Drawings</a:t>
            </a:r>
            <a:endParaRPr lang="en-US" sz="2100" dirty="0">
              <a:ln w="0"/>
              <a:effectLst>
                <a:outerShdw blurRad="38100" dist="19050" dir="2700000" algn="tl" rotWithShape="0">
                  <a:schemeClr val="dk1">
                    <a:alpha val="40000"/>
                  </a:schemeClr>
                </a:outerShdw>
              </a:effectLst>
            </a:endParaRPr>
          </a:p>
        </p:txBody>
      </p:sp>
      <p:sp>
        <p:nvSpPr>
          <p:cNvPr id="28" name="Up Arrow 27"/>
          <p:cNvSpPr/>
          <p:nvPr/>
        </p:nvSpPr>
        <p:spPr>
          <a:xfrm>
            <a:off x="7115073" y="4532642"/>
            <a:ext cx="198587" cy="768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Tree>
    <p:extLst>
      <p:ext uri="{BB962C8B-B14F-4D97-AF65-F5344CB8AC3E}">
        <p14:creationId xmlns:p14="http://schemas.microsoft.com/office/powerpoint/2010/main" val="120866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P spid="14" grpId="0" animBg="1"/>
      <p:bldP spid="15" grpId="0" animBg="1"/>
      <p:bldP spid="16" grpId="0" animBg="1"/>
      <p:bldP spid="1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0" y="1"/>
          <a:ext cx="9144000" cy="6781800"/>
        </p:xfrm>
        <a:graphic>
          <a:graphicData uri="http://schemas.openxmlformats.org/presentationml/2006/ole">
            <mc:AlternateContent xmlns:mc="http://schemas.openxmlformats.org/markup-compatibility/2006">
              <mc:Choice xmlns:v="urn:schemas-microsoft-com:vml" Requires="v">
                <p:oleObj spid="_x0000_s1036" name="Acrobat Document" r:id="rId3" imgW="11344265" imgH="8019997" progId="AcroExch.Document.7">
                  <p:embed/>
                </p:oleObj>
              </mc:Choice>
              <mc:Fallback>
                <p:oleObj name="Acrobat Document" r:id="rId3" imgW="11344265" imgH="8019997"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12347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0" y="0"/>
          <a:ext cx="9161414" cy="6858000"/>
        </p:xfrm>
        <a:graphic>
          <a:graphicData uri="http://schemas.openxmlformats.org/presentationml/2006/ole">
            <mc:AlternateContent xmlns:mc="http://schemas.openxmlformats.org/markup-compatibility/2006">
              <mc:Choice xmlns:v="urn:schemas-microsoft-com:vml" Requires="v">
                <p:oleObj spid="_x0000_s2060" name="Acrobat Document" r:id="rId3" imgW="11344265" imgH="8019997" progId="AcroExch.Document.7">
                  <p:embed/>
                </p:oleObj>
              </mc:Choice>
              <mc:Fallback>
                <p:oleObj name="Acrobat Document" r:id="rId3" imgW="11344265" imgH="8019997"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614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4109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0" y="0"/>
          <a:ext cx="9161412" cy="6858000"/>
        </p:xfrm>
        <a:graphic>
          <a:graphicData uri="http://schemas.openxmlformats.org/presentationml/2006/ole">
            <mc:AlternateContent xmlns:mc="http://schemas.openxmlformats.org/markup-compatibility/2006">
              <mc:Choice xmlns:v="urn:schemas-microsoft-com:vml" Requires="v">
                <p:oleObj spid="_x0000_s10252" name="Acrobat Document" r:id="rId3" imgW="11344265" imgH="8019997" progId="AcroExch.Document.7">
                  <p:embed/>
                </p:oleObj>
              </mc:Choice>
              <mc:Fallback>
                <p:oleObj name="Acrobat Document" r:id="rId3" imgW="11344265" imgH="8019997"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614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07907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084" name="Acrobat Document" r:id="rId3" imgW="8019943" imgH="5667255" progId="AcroExch.Document.7">
                  <p:embed/>
                </p:oleObj>
              </mc:Choice>
              <mc:Fallback>
                <p:oleObj name="Acrobat Document" r:id="rId3" imgW="8019943" imgH="566725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37537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7383496" cy="523220"/>
          </a:xfrm>
          <a:prstGeom prst="rect">
            <a:avLst/>
          </a:prstGeom>
          <a:noFill/>
        </p:spPr>
        <p:txBody>
          <a:bodyPr wrap="none" lIns="91440" tIns="45720" rIns="91440" bIns="45720">
            <a:spAutoFit/>
          </a:bodyPr>
          <a:lstStyle/>
          <a:p>
            <a:pPr>
              <a:buFont typeface="Wingdings" pitchFamily="2" charset="2"/>
              <a:buChar char="q"/>
            </a:pPr>
            <a:r>
              <a:rPr lang="en-US" sz="2800" b="0" cap="none" spc="0" dirty="0" smtClean="0">
                <a:ln w="0"/>
                <a:solidFill>
                  <a:schemeClr val="tx1"/>
                </a:solidFill>
              </a:rPr>
              <a:t>Pre-commissioning Checks for Electrical System</a:t>
            </a:r>
            <a:endParaRPr lang="en-US" sz="2800" b="0" cap="none" spc="0" dirty="0">
              <a:ln w="0"/>
              <a:solidFill>
                <a:schemeClr val="tx1"/>
              </a:solidFill>
            </a:endParaRPr>
          </a:p>
        </p:txBody>
      </p:sp>
      <p:cxnSp>
        <p:nvCxnSpPr>
          <p:cNvPr id="4" name="Straight Connector 3"/>
          <p:cNvCxnSpPr/>
          <p:nvPr/>
        </p:nvCxnSpPr>
        <p:spPr>
          <a:xfrm>
            <a:off x="4309311" y="533400"/>
            <a:ext cx="1896" cy="57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43639" y="1076847"/>
            <a:ext cx="6589464" cy="16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43639" y="1093373"/>
            <a:ext cx="0" cy="842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81400" y="1086027"/>
            <a:ext cx="0" cy="842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943600" y="1086027"/>
            <a:ext cx="0" cy="842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902141"/>
            <a:ext cx="1961627" cy="1631216"/>
          </a:xfrm>
          <a:prstGeom prst="rect">
            <a:avLst/>
          </a:prstGeom>
          <a:noFill/>
        </p:spPr>
        <p:txBody>
          <a:bodyPr wrap="none" lIns="91440" tIns="45720" rIns="91440" bIns="45720">
            <a:spAutoFit/>
          </a:bodyPr>
          <a:lstStyle/>
          <a:p>
            <a:r>
              <a:rPr lang="en-US" sz="2000" dirty="0" smtClean="0">
                <a:ln w="0"/>
              </a:rPr>
              <a:t>Cable Continuity </a:t>
            </a:r>
          </a:p>
          <a:p>
            <a:r>
              <a:rPr lang="en-US" sz="2000" dirty="0" smtClean="0">
                <a:ln w="0"/>
              </a:rPr>
              <a:t>Testing &amp; </a:t>
            </a:r>
          </a:p>
          <a:p>
            <a:r>
              <a:rPr lang="en-US" sz="2000" dirty="0" smtClean="0">
                <a:ln w="0"/>
              </a:rPr>
              <a:t>Termination </a:t>
            </a:r>
          </a:p>
          <a:p>
            <a:r>
              <a:rPr lang="en-US" sz="2000" dirty="0" smtClean="0">
                <a:ln w="0"/>
              </a:rPr>
              <a:t>Checking</a:t>
            </a:r>
          </a:p>
          <a:p>
            <a:r>
              <a:rPr lang="en-US" sz="2000" dirty="0" smtClean="0">
                <a:ln w="0"/>
              </a:rPr>
              <a:t> </a:t>
            </a:r>
            <a:endParaRPr lang="en-US" sz="2000" b="0" cap="none" spc="0" dirty="0">
              <a:ln w="0"/>
              <a:solidFill>
                <a:schemeClr val="tx1"/>
              </a:solidFill>
            </a:endParaRPr>
          </a:p>
        </p:txBody>
      </p:sp>
      <p:sp>
        <p:nvSpPr>
          <p:cNvPr id="16" name="Rectangle 15"/>
          <p:cNvSpPr/>
          <p:nvPr/>
        </p:nvSpPr>
        <p:spPr>
          <a:xfrm>
            <a:off x="1970828" y="1793024"/>
            <a:ext cx="3375476" cy="400110"/>
          </a:xfrm>
          <a:prstGeom prst="rect">
            <a:avLst/>
          </a:prstGeom>
          <a:noFill/>
        </p:spPr>
        <p:txBody>
          <a:bodyPr wrap="none" lIns="91440" tIns="45720" rIns="91440" bIns="45720">
            <a:spAutoFit/>
          </a:bodyPr>
          <a:lstStyle/>
          <a:p>
            <a:pPr algn="ctr"/>
            <a:r>
              <a:rPr lang="en-US" sz="2000" dirty="0" smtClean="0">
                <a:ln w="0"/>
              </a:rPr>
              <a:t>Calibration Of Instrumentation</a:t>
            </a:r>
            <a:endParaRPr lang="en-US" sz="2000" b="0" cap="none" spc="0" dirty="0">
              <a:ln w="0"/>
              <a:solidFill>
                <a:schemeClr val="tx1"/>
              </a:solidFill>
            </a:endParaRPr>
          </a:p>
        </p:txBody>
      </p:sp>
      <p:sp>
        <p:nvSpPr>
          <p:cNvPr id="17" name="Rectangle 16"/>
          <p:cNvSpPr/>
          <p:nvPr/>
        </p:nvSpPr>
        <p:spPr>
          <a:xfrm>
            <a:off x="5410200" y="1924227"/>
            <a:ext cx="1558907" cy="1631216"/>
          </a:xfrm>
          <a:prstGeom prst="rect">
            <a:avLst/>
          </a:prstGeom>
          <a:noFill/>
        </p:spPr>
        <p:txBody>
          <a:bodyPr wrap="square" lIns="91440" tIns="45720" rIns="91440" bIns="45720">
            <a:spAutoFit/>
          </a:bodyPr>
          <a:lstStyle/>
          <a:p>
            <a:r>
              <a:rPr lang="en-US" sz="2000" dirty="0" smtClean="0">
                <a:ln w="0"/>
              </a:rPr>
              <a:t>Insulation test of Motors </a:t>
            </a:r>
          </a:p>
          <a:p>
            <a:r>
              <a:rPr lang="en-US" sz="2000" dirty="0" smtClean="0">
                <a:ln w="0"/>
              </a:rPr>
              <a:t>and Alternators</a:t>
            </a:r>
            <a:endParaRPr lang="en-US" sz="2000" b="0" cap="none" spc="0" dirty="0">
              <a:ln w="0"/>
              <a:solidFill>
                <a:schemeClr val="tx1"/>
              </a:solidFill>
            </a:endParaRPr>
          </a:p>
        </p:txBody>
      </p:sp>
      <p:sp>
        <p:nvSpPr>
          <p:cNvPr id="18" name="Rectangle 17"/>
          <p:cNvSpPr/>
          <p:nvPr/>
        </p:nvSpPr>
        <p:spPr>
          <a:xfrm>
            <a:off x="334739" y="3886200"/>
            <a:ext cx="4193520" cy="523220"/>
          </a:xfrm>
          <a:prstGeom prst="rect">
            <a:avLst/>
          </a:prstGeom>
          <a:noFill/>
        </p:spPr>
        <p:txBody>
          <a:bodyPr wrap="none" lIns="91440" tIns="45720" rIns="91440" bIns="45720">
            <a:spAutoFit/>
          </a:bodyPr>
          <a:lstStyle/>
          <a:p>
            <a:pPr algn="ctr">
              <a:buFont typeface="Wingdings" pitchFamily="2" charset="2"/>
              <a:buChar char="q"/>
            </a:pPr>
            <a:r>
              <a:rPr lang="en-US" sz="2800" b="0" cap="none" spc="0" dirty="0" smtClean="0">
                <a:ln w="0"/>
                <a:solidFill>
                  <a:schemeClr val="tx1"/>
                </a:solidFill>
              </a:rPr>
              <a:t> Electrical Test and Trials  </a:t>
            </a:r>
            <a:endParaRPr lang="en-US" sz="2800" b="0" cap="none" spc="0" dirty="0">
              <a:ln w="0"/>
              <a:solidFill>
                <a:schemeClr val="tx1"/>
              </a:solidFill>
            </a:endParaRPr>
          </a:p>
        </p:txBody>
      </p:sp>
      <p:cxnSp>
        <p:nvCxnSpPr>
          <p:cNvPr id="20" name="Straight Connector 19"/>
          <p:cNvCxnSpPr/>
          <p:nvPr/>
        </p:nvCxnSpPr>
        <p:spPr>
          <a:xfrm rot="5400000">
            <a:off x="2170906" y="2419527"/>
            <a:ext cx="3817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1866370" y="4458232"/>
            <a:ext cx="389674" cy="7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9796" y="4656874"/>
            <a:ext cx="2810428" cy="33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35" idx="0"/>
          </p:cNvCxnSpPr>
          <p:nvPr/>
        </p:nvCxnSpPr>
        <p:spPr>
          <a:xfrm rot="16200000" flipH="1">
            <a:off x="3269463" y="4882844"/>
            <a:ext cx="396363" cy="10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51954" y="4631577"/>
            <a:ext cx="7842" cy="473821"/>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52400" y="5162488"/>
            <a:ext cx="1342163" cy="400110"/>
          </a:xfrm>
          <a:prstGeom prst="rect">
            <a:avLst/>
          </a:prstGeom>
          <a:noFill/>
        </p:spPr>
        <p:txBody>
          <a:bodyPr wrap="none" lIns="91440" tIns="45720" rIns="91440" bIns="45720">
            <a:spAutoFit/>
          </a:bodyPr>
          <a:lstStyle/>
          <a:p>
            <a:pPr algn="ctr"/>
            <a:r>
              <a:rPr lang="en-US" sz="2000" dirty="0" smtClean="0">
                <a:ln w="0"/>
              </a:rPr>
              <a:t>Basin Trials</a:t>
            </a:r>
            <a:endParaRPr lang="en-US" sz="2000" b="0" cap="none" spc="0" dirty="0">
              <a:ln w="0"/>
              <a:solidFill>
                <a:schemeClr val="tx1"/>
              </a:solidFill>
            </a:endParaRPr>
          </a:p>
        </p:txBody>
      </p:sp>
      <p:sp>
        <p:nvSpPr>
          <p:cNvPr id="35" name="Rectangle 34"/>
          <p:cNvSpPr/>
          <p:nvPr/>
        </p:nvSpPr>
        <p:spPr>
          <a:xfrm>
            <a:off x="2895600" y="5086288"/>
            <a:ext cx="1154611" cy="400110"/>
          </a:xfrm>
          <a:prstGeom prst="rect">
            <a:avLst/>
          </a:prstGeom>
          <a:noFill/>
        </p:spPr>
        <p:txBody>
          <a:bodyPr wrap="none" lIns="91440" tIns="45720" rIns="91440" bIns="45720">
            <a:spAutoFit/>
          </a:bodyPr>
          <a:lstStyle/>
          <a:p>
            <a:pPr algn="ctr"/>
            <a:r>
              <a:rPr lang="en-US" sz="2000" dirty="0" smtClean="0">
                <a:ln w="0"/>
              </a:rPr>
              <a:t>Sea Trials</a:t>
            </a:r>
            <a:endParaRPr lang="en-US" sz="2000" b="0" cap="none" spc="0" dirty="0">
              <a:ln w="0"/>
              <a:solidFill>
                <a:schemeClr val="tx1"/>
              </a:solidFill>
            </a:endParaRPr>
          </a:p>
        </p:txBody>
      </p:sp>
      <p:pic>
        <p:nvPicPr>
          <p:cNvPr id="19" name="Picture 18" descr="Dhruva Final Logo.jpg"/>
          <p:cNvPicPr>
            <a:picLocks noChangeAspect="1"/>
          </p:cNvPicPr>
          <p:nvPr/>
        </p:nvPicPr>
        <p:blipFill>
          <a:blip r:embed="rId2" cstate="print"/>
          <a:stretch>
            <a:fillRect/>
          </a:stretch>
        </p:blipFill>
        <p:spPr>
          <a:xfrm>
            <a:off x="7391400" y="5473711"/>
            <a:ext cx="1752600" cy="1384289"/>
          </a:xfrm>
          <a:prstGeom prst="rect">
            <a:avLst/>
          </a:prstGeom>
        </p:spPr>
      </p:pic>
      <p:sp>
        <p:nvSpPr>
          <p:cNvPr id="30" name="Rectangle 29"/>
          <p:cNvSpPr/>
          <p:nvPr/>
        </p:nvSpPr>
        <p:spPr>
          <a:xfrm>
            <a:off x="3352800" y="2610027"/>
            <a:ext cx="1415772" cy="338554"/>
          </a:xfrm>
          <a:prstGeom prst="rect">
            <a:avLst/>
          </a:prstGeom>
          <a:noFill/>
        </p:spPr>
        <p:txBody>
          <a:bodyPr wrap="none" lIns="91440" tIns="45720" rIns="91440" bIns="45720">
            <a:spAutoFit/>
          </a:bodyPr>
          <a:lstStyle/>
          <a:p>
            <a:pPr algn="ctr"/>
            <a:r>
              <a:rPr lang="en-US" sz="1600" dirty="0" smtClean="0">
                <a:ln w="0"/>
              </a:rPr>
              <a:t>Temp Switches</a:t>
            </a:r>
            <a:endParaRPr lang="en-US" sz="1600" b="0" cap="none" spc="0" dirty="0">
              <a:ln w="0"/>
              <a:solidFill>
                <a:schemeClr val="tx1"/>
              </a:solidFill>
            </a:endParaRPr>
          </a:p>
        </p:txBody>
      </p:sp>
      <p:sp>
        <p:nvSpPr>
          <p:cNvPr id="31" name="Rectangle 30"/>
          <p:cNvSpPr/>
          <p:nvPr/>
        </p:nvSpPr>
        <p:spPr>
          <a:xfrm>
            <a:off x="1676400" y="2610027"/>
            <a:ext cx="1233094" cy="338554"/>
          </a:xfrm>
          <a:prstGeom prst="rect">
            <a:avLst/>
          </a:prstGeom>
          <a:noFill/>
        </p:spPr>
        <p:txBody>
          <a:bodyPr wrap="none" lIns="91440" tIns="45720" rIns="91440" bIns="45720">
            <a:spAutoFit/>
          </a:bodyPr>
          <a:lstStyle/>
          <a:p>
            <a:pPr algn="ctr"/>
            <a:r>
              <a:rPr lang="en-US" sz="1600" dirty="0" smtClean="0">
                <a:ln w="0"/>
              </a:rPr>
              <a:t>P/R switches</a:t>
            </a:r>
            <a:endParaRPr lang="en-US" sz="1600" b="0" cap="none" spc="0" dirty="0">
              <a:ln w="0"/>
              <a:solidFill>
                <a:schemeClr val="tx1"/>
              </a:solidFill>
            </a:endParaRPr>
          </a:p>
        </p:txBody>
      </p:sp>
      <p:cxnSp>
        <p:nvCxnSpPr>
          <p:cNvPr id="37" name="Straight Connector 36"/>
          <p:cNvCxnSpPr/>
          <p:nvPr/>
        </p:nvCxnSpPr>
        <p:spPr>
          <a:xfrm rot="5400000">
            <a:off x="4152900" y="2343327"/>
            <a:ext cx="3817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315200" y="1086027"/>
            <a:ext cx="0" cy="842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975493" y="1848027"/>
            <a:ext cx="1558907" cy="1015663"/>
          </a:xfrm>
          <a:prstGeom prst="rect">
            <a:avLst/>
          </a:prstGeom>
          <a:noFill/>
        </p:spPr>
        <p:txBody>
          <a:bodyPr wrap="square" lIns="91440" tIns="45720" rIns="91440" bIns="45720">
            <a:spAutoFit/>
          </a:bodyPr>
          <a:lstStyle/>
          <a:p>
            <a:r>
              <a:rPr lang="en-US" sz="2000" dirty="0" smtClean="0">
                <a:ln w="0"/>
              </a:rPr>
              <a:t>Cold Checks for Various Systems</a:t>
            </a:r>
          </a:p>
        </p:txBody>
      </p:sp>
      <p:sp>
        <p:nvSpPr>
          <p:cNvPr id="47" name="TextBox 46"/>
          <p:cNvSpPr txBox="1"/>
          <p:nvPr/>
        </p:nvSpPr>
        <p:spPr>
          <a:xfrm>
            <a:off x="152400" y="5562600"/>
            <a:ext cx="2514600" cy="954107"/>
          </a:xfrm>
          <a:prstGeom prst="rect">
            <a:avLst/>
          </a:prstGeom>
          <a:noFill/>
        </p:spPr>
        <p:txBody>
          <a:bodyPr wrap="square" rtlCol="0">
            <a:spAutoFit/>
          </a:bodyPr>
          <a:lstStyle/>
          <a:p>
            <a:pPr marL="342900" indent="-342900">
              <a:buAutoNum type="arabicParenR"/>
            </a:pPr>
            <a:r>
              <a:rPr lang="en-US" sz="1400" dirty="0" smtClean="0"/>
              <a:t>Generator  Trials</a:t>
            </a:r>
          </a:p>
          <a:p>
            <a:pPr marL="342900" indent="-342900">
              <a:buAutoNum type="arabicParenR"/>
            </a:pPr>
            <a:r>
              <a:rPr lang="en-US" sz="1400" dirty="0" smtClean="0"/>
              <a:t>All alarm checking</a:t>
            </a:r>
          </a:p>
          <a:p>
            <a:pPr marL="342900" indent="-342900">
              <a:buAutoNum type="arabicParenR"/>
            </a:pPr>
            <a:r>
              <a:rPr lang="en-US" sz="1400" dirty="0" smtClean="0"/>
              <a:t>Main Switch Board Testing etc..</a:t>
            </a:r>
            <a:endParaRPr lang="en-IN" sz="1400" dirty="0"/>
          </a:p>
        </p:txBody>
      </p:sp>
      <p:sp>
        <p:nvSpPr>
          <p:cNvPr id="49" name="TextBox 48"/>
          <p:cNvSpPr txBox="1"/>
          <p:nvPr/>
        </p:nvSpPr>
        <p:spPr>
          <a:xfrm>
            <a:off x="2819400" y="5562600"/>
            <a:ext cx="2514600" cy="1169551"/>
          </a:xfrm>
          <a:prstGeom prst="rect">
            <a:avLst/>
          </a:prstGeom>
          <a:noFill/>
        </p:spPr>
        <p:txBody>
          <a:bodyPr wrap="square" rtlCol="0">
            <a:spAutoFit/>
          </a:bodyPr>
          <a:lstStyle/>
          <a:p>
            <a:pPr marL="342900" indent="-342900">
              <a:buAutoNum type="arabicParenR"/>
            </a:pPr>
            <a:r>
              <a:rPr lang="en-US" sz="1400" dirty="0" smtClean="0"/>
              <a:t>UMS – Notation Sea Trial</a:t>
            </a:r>
          </a:p>
          <a:p>
            <a:pPr marL="342900" indent="-342900">
              <a:buAutoNum type="arabicParenR"/>
            </a:pPr>
            <a:r>
              <a:rPr lang="en-US" sz="1400" dirty="0" smtClean="0"/>
              <a:t>Endurance Trial </a:t>
            </a:r>
          </a:p>
          <a:p>
            <a:pPr marL="342900" indent="-342900">
              <a:buAutoNum type="arabicParenR"/>
            </a:pPr>
            <a:r>
              <a:rPr lang="en-US" sz="1400" dirty="0" smtClean="0"/>
              <a:t>Speed Trial </a:t>
            </a:r>
          </a:p>
          <a:p>
            <a:pPr marL="342900" indent="-342900">
              <a:buAutoNum type="arabicParenR"/>
            </a:pPr>
            <a:r>
              <a:rPr lang="en-US" sz="1400" dirty="0" smtClean="0"/>
              <a:t>Steering  &amp; Maneuvering etc..</a:t>
            </a:r>
            <a:endParaRPr lang="en-IN" sz="1400" dirty="0"/>
          </a:p>
        </p:txBody>
      </p:sp>
    </p:spTree>
    <p:extLst>
      <p:ext uri="{BB962C8B-B14F-4D97-AF65-F5344CB8AC3E}">
        <p14:creationId xmlns:p14="http://schemas.microsoft.com/office/powerpoint/2010/main" val="4005104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1462</TotalTime>
  <Words>1430</Words>
  <Application>Microsoft Office PowerPoint</Application>
  <PresentationFormat>On-screen Show (4:3)</PresentationFormat>
  <Paragraphs>140</Paragraphs>
  <Slides>27</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BankGothic Lt BT</vt:lpstr>
      <vt:lpstr>Calibri</vt:lpstr>
      <vt:lpstr>Wingdings</vt:lpstr>
      <vt:lpstr>Office Theme</vt:lpstr>
      <vt:lpstr>Acrobat Document</vt:lpstr>
      <vt:lpstr>PowerPoint Presentation</vt:lpstr>
      <vt:lpstr>Shipbuilding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Pirate</dc:creator>
  <cp:lastModifiedBy>Ninad</cp:lastModifiedBy>
  <cp:revision>122</cp:revision>
  <dcterms:created xsi:type="dcterms:W3CDTF">2006-08-16T00:00:00Z</dcterms:created>
  <dcterms:modified xsi:type="dcterms:W3CDTF">2014-01-26T06:38:07Z</dcterms:modified>
</cp:coreProperties>
</file>